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3"/>
  </p:notesMasterIdLst>
  <p:sldIdLst>
    <p:sldId id="256" r:id="rId2"/>
    <p:sldId id="257" r:id="rId3"/>
    <p:sldId id="258" r:id="rId4"/>
    <p:sldId id="269" r:id="rId5"/>
    <p:sldId id="259" r:id="rId6"/>
    <p:sldId id="270" r:id="rId7"/>
    <p:sldId id="272" r:id="rId8"/>
    <p:sldId id="281" r:id="rId9"/>
    <p:sldId id="273" r:id="rId10"/>
    <p:sldId id="274" r:id="rId11"/>
    <p:sldId id="277" r:id="rId12"/>
    <p:sldId id="284" r:id="rId13"/>
    <p:sldId id="275" r:id="rId14"/>
    <p:sldId id="278" r:id="rId15"/>
    <p:sldId id="283" r:id="rId16"/>
    <p:sldId id="285"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280" r:id="rId31"/>
    <p:sldId id="268"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yv9lt+UX/BFELfCtP4lWjssHY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0415-17A6-43DE-A5B4-2A3D13572C4F}">
  <a:tblStyle styleId="{2B380415-17A6-43DE-A5B4-2A3D13572C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08"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9D-4AED-A799-BE16545257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9D-4AED-A799-BE16545257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9D-4AED-A799-BE16545257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9D-4AED-A799-BE165452575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Test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F6-4FAB-A4D1-CDB37A0888ED}"/>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3-75F6-4FAB-A4D1-CDB37A0888E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57A5EDB8-EA4A-4791-894D-4AE10B66A46C}"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1-75F6-4FAB-A4D1-CDB37A0888E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0CBA3795-44BA-4A68-B502-BC43947334A4}"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3-75F6-4FAB-A4D1-CDB37A0888ED}"/>
                </c:ext>
              </c:extLst>
            </c:dLbl>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412</c:v>
                </c:pt>
                <c:pt idx="1">
                  <c:v>409</c:v>
                </c:pt>
              </c:numCache>
            </c:numRef>
          </c:val>
          <c:extLst>
            <c:ext xmlns:c16="http://schemas.microsoft.com/office/drawing/2014/chart" uri="{C3380CC4-5D6E-409C-BE32-E72D297353CC}">
              <c16:uniqueId val="{00000004-75F6-4FAB-A4D1-CDB37A0888ED}"/>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1D-423C-A917-798184983E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1D-423C-A917-798184983E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1D-423C-A917-798184983E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1D-423C-A917-798184983ED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49-4DA6-B2DB-E8DC8BDA6D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49-4DA6-B2DB-E8DC8BDA6D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49-4DA6-B2DB-E8DC8BDA6D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49-4DA6-B2DB-E8DC8BDA6D6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F8-4D97-972A-3E16CAABB3F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8-4D97-972A-3E16CAABB3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8-4D97-972A-3E16CAABB3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F8-4D97-972A-3E16CAABB3FA}"/>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6"/>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rgbClr val="80BC00"/>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dPt>
            <c:idx val="0"/>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3-FE9A-4C9E-B5E5-536D6313177E}"/>
              </c:ext>
            </c:extLst>
          </c:dPt>
          <c:dPt>
            <c:idx val="1"/>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2-FE9A-4C9E-B5E5-536D6313177E}"/>
              </c:ext>
            </c:extLst>
          </c:dPt>
          <c:dPt>
            <c:idx val="2"/>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0-FE9A-4C9E-B5E5-536D6313177E}"/>
              </c:ext>
            </c:extLst>
          </c:dPt>
          <c:dPt>
            <c:idx val="3"/>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1-FE9A-4C9E-B5E5-536D6313177E}"/>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Train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804-4E6B-9701-79679EE70B7B}"/>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1-2804-4E6B-9701-79679EE70B7B}"/>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57A5EDB8-EA4A-4791-894D-4AE10B66A46C}"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2-2804-4E6B-9701-79679EE70B7B}"/>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0CBA3795-44BA-4A68-B502-BC43947334A4}"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1-2804-4E6B-9701-79679EE70B7B}"/>
                </c:ext>
              </c:extLst>
            </c:dLbl>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1061</c:v>
                </c:pt>
                <c:pt idx="1">
                  <c:v>688</c:v>
                </c:pt>
              </c:numCache>
            </c:numRef>
          </c:val>
          <c:extLst>
            <c:ext xmlns:c16="http://schemas.microsoft.com/office/drawing/2014/chart" uri="{C3380CC4-5D6E-409C-BE32-E72D297353CC}">
              <c16:uniqueId val="{00000000-2804-4E6B-9701-79679EE70B7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3200</cx:pt>
          <cx:pt idx="1">3200</cx:pt>
          <cx:pt idx="2">3200</cx:pt>
          <cx:pt idx="3">3095</cx:pt>
          <cx:pt idx="4">2656</cx:pt>
          <cx:pt idx="5">2022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B64D8ABB-06EC-4872-9A4B-B2FE63A1D5D5}">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587</cx:pt>
          <cx:pt idx="1">587</cx:pt>
          <cx:pt idx="2">587</cx:pt>
          <cx:pt idx="3">479</cx:pt>
          <cx:pt idx="4">340</cx:pt>
          <cx:pt idx="5">340</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53173755-41C2-4209-8AEC-1248852CCA9E}">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182</cx:pt>
          <cx:pt idx="1">182</cx:pt>
          <cx:pt idx="2">182</cx:pt>
          <cx:pt idx="3">179</cx:pt>
          <cx:pt idx="4">162</cx:pt>
          <cx:pt idx="5">162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912B18F8-0FD3-4528-A0DE-315C1F31C30E}">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8</cx:pt>
          <cx:pt idx="1">8</cx:pt>
          <cx:pt idx="2">8</cx:pt>
          <cx:pt idx="3">6</cx:pt>
          <cx:pt idx="4">3</cx:pt>
          <cx:pt idx="5">3</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E8E4FA51-FCB7-48D5-9873-B77731DD5BA9}">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49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854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17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91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18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17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7227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0157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717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334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723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46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48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065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7818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729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19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76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992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82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13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
  <p:cSld name="Титул">
    <p:spTree>
      <p:nvGrpSpPr>
        <p:cNvPr id="1" name="Shape 14"/>
        <p:cNvGrpSpPr/>
        <p:nvPr/>
      </p:nvGrpSpPr>
      <p:grpSpPr>
        <a:xfrm>
          <a:off x="0" y="0"/>
          <a:ext cx="0" cy="0"/>
          <a:chOff x="0" y="0"/>
          <a:chExt cx="0" cy="0"/>
        </a:xfrm>
      </p:grpSpPr>
      <p:sp>
        <p:nvSpPr>
          <p:cNvPr id="15" name="Google Shape;15;p2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ubTitle" idx="1"/>
          </p:nvPr>
        </p:nvSpPr>
        <p:spPr>
          <a:xfrm>
            <a:off x="620489" y="5596154"/>
            <a:ext cx="5921628"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22"/>
          <p:cNvPicPr preferRelativeResize="0"/>
          <p:nvPr/>
        </p:nvPicPr>
        <p:blipFill rotWithShape="1">
          <a:blip r:embed="rId2">
            <a:alphaModFix/>
          </a:blip>
          <a:srcRect/>
          <a:stretch/>
        </p:blipFill>
        <p:spPr>
          <a:xfrm>
            <a:off x="0" y="-1"/>
            <a:ext cx="12191999" cy="4199467"/>
          </a:xfrm>
          <a:prstGeom prst="rect">
            <a:avLst/>
          </a:prstGeom>
          <a:noFill/>
          <a:ln>
            <a:noFill/>
          </a:ln>
        </p:spPr>
      </p:pic>
      <p:sp>
        <p:nvSpPr>
          <p:cNvPr id="18" name="Google Shape;18;p22"/>
          <p:cNvSpPr txBox="1">
            <a:spLocks noGrp="1"/>
          </p:cNvSpPr>
          <p:nvPr>
            <p:ph type="body" idx="2"/>
          </p:nvPr>
        </p:nvSpPr>
        <p:spPr>
          <a:xfrm>
            <a:off x="620489" y="6088616"/>
            <a:ext cx="5921627" cy="3379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Иконки (синий)">
  <p:cSld name="Иконки (синий)">
    <p:spTree>
      <p:nvGrpSpPr>
        <p:cNvPr id="1" name="Shape 125"/>
        <p:cNvGrpSpPr/>
        <p:nvPr/>
      </p:nvGrpSpPr>
      <p:grpSpPr>
        <a:xfrm>
          <a:off x="0" y="0"/>
          <a:ext cx="0" cy="0"/>
          <a:chOff x="0" y="0"/>
          <a:chExt cx="0" cy="0"/>
        </a:xfrm>
      </p:grpSpPr>
      <p:sp>
        <p:nvSpPr>
          <p:cNvPr id="126" name="Google Shape;126;p35"/>
          <p:cNvSpPr txBox="1">
            <a:spLocks noGrp="1"/>
          </p:cNvSpPr>
          <p:nvPr>
            <p:ph type="ctrTitle"/>
          </p:nvPr>
        </p:nvSpPr>
        <p:spPr>
          <a:xfrm>
            <a:off x="635003"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 name="Google Shape;127;p35"/>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128" name="Google Shape;128;p35"/>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129" name="Google Shape;129;p35"/>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130" name="Google Shape;130;p35"/>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131" name="Google Shape;131;p35"/>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132" name="Google Shape;132;p35"/>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133" name="Google Shape;133;p35"/>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34" name="Google Shape;134;p35"/>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35" name="Google Shape;135;p35"/>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36" name="Google Shape;136;p35"/>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37" name="Google Shape;137;p35"/>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38" name="Google Shape;138;p35"/>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39" name="Google Shape;139;p35"/>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40" name="Google Shape;140;p35"/>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41" name="Google Shape;141;p35"/>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42" name="Google Shape;142;p35"/>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43" name="Google Shape;143;p35"/>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44" name="Google Shape;144;p35"/>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45" name="Google Shape;145;p35"/>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46" name="Google Shape;146;p35"/>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47" name="Google Shape;147;p35"/>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48" name="Google Shape;148;p35"/>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49" name="Google Shape;149;p35"/>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50" name="Google Shape;150;p35"/>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51" name="Google Shape;151;p35"/>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52" name="Google Shape;152;p35"/>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53" name="Google Shape;153;p35"/>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54" name="Google Shape;154;p35"/>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55" name="Google Shape;155;p35"/>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56" name="Google Shape;156;p35"/>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57" name="Google Shape;157;p35"/>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58" name="Google Shape;158;p35"/>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Круговая диаграмма (зеленый)">
  <p:cSld name="Круговая диаграмма (зеленый)">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2" name="Google Shape;162;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3" name="Google Shape;163;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64" name="Google Shape;164;p3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Круговая диаграмма (синий)">
  <p:cSld name="Круговая диаграмма (синий)">
    <p:spTree>
      <p:nvGrpSpPr>
        <p:cNvPr id="1" name="Shape 165"/>
        <p:cNvGrpSpPr/>
        <p:nvPr/>
      </p:nvGrpSpPr>
      <p:grpSpPr>
        <a:xfrm>
          <a:off x="0" y="0"/>
          <a:ext cx="0" cy="0"/>
          <a:chOff x="0" y="0"/>
          <a:chExt cx="0" cy="0"/>
        </a:xfrm>
      </p:grpSpPr>
      <p:sp>
        <p:nvSpPr>
          <p:cNvPr id="166" name="Google Shape;166;p37"/>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7"/>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8" name="Google Shape;168;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9" name="Google Shape;169;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70" name="Google Shape;170;p37"/>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Гистограмма (зеленый)">
  <p:cSld name="Гистограмма (зеленый)">
    <p:spTree>
      <p:nvGrpSpPr>
        <p:cNvPr id="1" name="Shape 171"/>
        <p:cNvGrpSpPr/>
        <p:nvPr/>
      </p:nvGrpSpPr>
      <p:grpSpPr>
        <a:xfrm>
          <a:off x="0" y="0"/>
          <a:ext cx="0" cy="0"/>
          <a:chOff x="0" y="0"/>
          <a:chExt cx="0" cy="0"/>
        </a:xfrm>
      </p:grpSpPr>
      <p:sp>
        <p:nvSpPr>
          <p:cNvPr id="172" name="Google Shape;172;p38"/>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74" name="Google Shape;174;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5" name="Google Shape;175;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76" name="Google Shape;176;p3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Гистограмма (синий)">
  <p:cSld name="Гистограмма (синий)">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9"/>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80" name="Google Shape;180;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1" name="Google Shape;181;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39"/>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аблица (зеленый)">
  <p:cSld name="Таблица (зеленый)">
    <p:spTree>
      <p:nvGrpSpPr>
        <p:cNvPr id="1" name="Shape 183"/>
        <p:cNvGrpSpPr/>
        <p:nvPr/>
      </p:nvGrpSpPr>
      <p:grpSpPr>
        <a:xfrm>
          <a:off x="0" y="0"/>
          <a:ext cx="0" cy="0"/>
          <a:chOff x="0" y="0"/>
          <a:chExt cx="0" cy="0"/>
        </a:xfrm>
      </p:grpSpPr>
      <p:sp>
        <p:nvSpPr>
          <p:cNvPr id="184" name="Google Shape;184;p40"/>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5" name="Google Shape;185;p40"/>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6" name="Google Shape;186;p40"/>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аблица (синий)">
  <p:cSld name="Таблица (синий)">
    <p:spTree>
      <p:nvGrpSpPr>
        <p:cNvPr id="1" name="Shape 187"/>
        <p:cNvGrpSpPr/>
        <p:nvPr/>
      </p:nvGrpSpPr>
      <p:grpSpPr>
        <a:xfrm>
          <a:off x="0" y="0"/>
          <a:ext cx="0" cy="0"/>
          <a:chOff x="0" y="0"/>
          <a:chExt cx="0" cy="0"/>
        </a:xfrm>
      </p:grpSpPr>
      <p:sp>
        <p:nvSpPr>
          <p:cNvPr id="188" name="Google Shape;188;p41"/>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9" name="Google Shape;189;p41"/>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41"/>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хема (зеленый)">
  <p:cSld name="Схема (зеленый)">
    <p:spTree>
      <p:nvGrpSpPr>
        <p:cNvPr id="1" name="Shape 191"/>
        <p:cNvGrpSpPr/>
        <p:nvPr/>
      </p:nvGrpSpPr>
      <p:grpSpPr>
        <a:xfrm>
          <a:off x="0" y="0"/>
          <a:ext cx="0" cy="0"/>
          <a:chOff x="0" y="0"/>
          <a:chExt cx="0" cy="0"/>
        </a:xfrm>
      </p:grpSpPr>
      <p:sp>
        <p:nvSpPr>
          <p:cNvPr id="192" name="Google Shape;192;p42"/>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2"/>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Схема (синий)">
  <p:cSld name="Схема (синий)">
    <p:spTree>
      <p:nvGrpSpPr>
        <p:cNvPr id="1" name="Shape 194"/>
        <p:cNvGrpSpPr/>
        <p:nvPr/>
      </p:nvGrpSpPr>
      <p:grpSpPr>
        <a:xfrm>
          <a:off x="0" y="0"/>
          <a:ext cx="0" cy="0"/>
          <a:chOff x="0" y="0"/>
          <a:chExt cx="0" cy="0"/>
        </a:xfrm>
      </p:grpSpPr>
      <p:sp>
        <p:nvSpPr>
          <p:cNvPr id="195" name="Google Shape;195;p43"/>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раздела (синий)">
  <p:cSld name="Заголовок раздела (синий)">
    <p:bg>
      <p:bgPr>
        <a:solidFill>
          <a:srgbClr val="0071CE"/>
        </a:solidFill>
        <a:effectLst/>
      </p:bgPr>
    </p:bg>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картинка (синий)">
  <p:cSld name="текст+картинка (синий)">
    <p:spTree>
      <p:nvGrpSpPr>
        <p:cNvPr id="1" name="Shape 22"/>
        <p:cNvGrpSpPr/>
        <p:nvPr/>
      </p:nvGrpSpPr>
      <p:grpSpPr>
        <a:xfrm>
          <a:off x="0" y="0"/>
          <a:ext cx="0" cy="0"/>
          <a:chOff x="0" y="0"/>
          <a:chExt cx="0" cy="0"/>
        </a:xfrm>
      </p:grpSpPr>
      <p:sp>
        <p:nvSpPr>
          <p:cNvPr id="23" name="Google Shape;23;p24"/>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subTitle" idx="1"/>
          </p:nvPr>
        </p:nvSpPr>
        <p:spPr>
          <a:xfrm>
            <a:off x="620489" y="1948079"/>
            <a:ext cx="5703917"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4"/>
          <p:cNvSpPr>
            <a:spLocks noGrp="1"/>
          </p:cNvSpPr>
          <p:nvPr>
            <p:ph type="pic" idx="2"/>
          </p:nvPr>
        </p:nvSpPr>
        <p:spPr>
          <a:xfrm>
            <a:off x="6734629" y="1948079"/>
            <a:ext cx="4619172" cy="3982547"/>
          </a:xfrm>
          <a:prstGeom prst="rect">
            <a:avLst/>
          </a:prstGeom>
          <a:noFill/>
          <a:ln>
            <a:noFill/>
          </a:ln>
        </p:spPr>
      </p:sp>
      <p:sp>
        <p:nvSpPr>
          <p:cNvPr id="26" name="Google Shape;26;p24"/>
          <p:cNvSpPr txBox="1">
            <a:spLocks noGrp="1"/>
          </p:cNvSpPr>
          <p:nvPr>
            <p:ph type="body" idx="3"/>
          </p:nvPr>
        </p:nvSpPr>
        <p:spPr>
          <a:xfrm>
            <a:off x="620488" y="3308782"/>
            <a:ext cx="5703917" cy="262184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картинка (зеленый) 2">
  <p:cSld name="Текст+картинка (зеленый) 2">
    <p:spTree>
      <p:nvGrpSpPr>
        <p:cNvPr id="1" name="Shape 28"/>
        <p:cNvGrpSpPr/>
        <p:nvPr/>
      </p:nvGrpSpPr>
      <p:grpSpPr>
        <a:xfrm>
          <a:off x="0" y="0"/>
          <a:ext cx="0" cy="0"/>
          <a:chOff x="0" y="0"/>
          <a:chExt cx="0" cy="0"/>
        </a:xfrm>
      </p:grpSpPr>
      <p:sp>
        <p:nvSpPr>
          <p:cNvPr id="29" name="Google Shape;29;p25"/>
          <p:cNvSpPr>
            <a:spLocks noGrp="1"/>
          </p:cNvSpPr>
          <p:nvPr>
            <p:ph type="pic" idx="2"/>
          </p:nvPr>
        </p:nvSpPr>
        <p:spPr>
          <a:xfrm>
            <a:off x="6734630" y="0"/>
            <a:ext cx="5457370" cy="6857999"/>
          </a:xfrm>
          <a:prstGeom prst="rect">
            <a:avLst/>
          </a:prstGeom>
          <a:noFill/>
          <a:ln>
            <a:noFill/>
          </a:ln>
        </p:spPr>
      </p:sp>
      <p:sp>
        <p:nvSpPr>
          <p:cNvPr id="30" name="Google Shape;30;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5"/>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body" idx="3"/>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4"/>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кст+картинка (синий) 2">
  <p:cSld name="Текст+картинка (синий) 2">
    <p:spTree>
      <p:nvGrpSpPr>
        <p:cNvPr id="1" name="Shape 37"/>
        <p:cNvGrpSpPr/>
        <p:nvPr/>
      </p:nvGrpSpPr>
      <p:grpSpPr>
        <a:xfrm>
          <a:off x="0" y="0"/>
          <a:ext cx="0" cy="0"/>
          <a:chOff x="0" y="0"/>
          <a:chExt cx="0" cy="0"/>
        </a:xfrm>
      </p:grpSpPr>
      <p:sp>
        <p:nvSpPr>
          <p:cNvPr id="38" name="Google Shape;38;p26"/>
          <p:cNvSpPr>
            <a:spLocks noGrp="1"/>
          </p:cNvSpPr>
          <p:nvPr>
            <p:ph type="pic" idx="2"/>
          </p:nvPr>
        </p:nvSpPr>
        <p:spPr>
          <a:xfrm>
            <a:off x="6734630" y="0"/>
            <a:ext cx="5457370" cy="6857999"/>
          </a:xfrm>
          <a:prstGeom prst="rect">
            <a:avLst/>
          </a:prstGeom>
          <a:noFill/>
          <a:ln>
            <a:noFill/>
          </a:ln>
        </p:spPr>
      </p:sp>
      <p:sp>
        <p:nvSpPr>
          <p:cNvPr id="39" name="Google Shape;39;p26"/>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atin typeface="Calibri"/>
                <a:ea typeface="Calibri"/>
                <a:cs typeface="Calibri"/>
                <a:sym typeface="Calibri"/>
              </a:defRPr>
            </a:lvl1pPr>
            <a:lvl2pPr marL="914400" lvl="1" indent="-317500" algn="l">
              <a:lnSpc>
                <a:spcPct val="90000"/>
              </a:lnSpc>
              <a:spcBef>
                <a:spcPts val="500"/>
              </a:spcBef>
              <a:spcAft>
                <a:spcPts val="0"/>
              </a:spcAft>
              <a:buClr>
                <a:srgbClr val="80BC00"/>
              </a:buClr>
              <a:buSzPts val="1400"/>
              <a:buFont typeface="Noto Sans"/>
              <a:buChar char="▪"/>
              <a:defRPr sz="1400">
                <a:latin typeface="Calibri"/>
                <a:ea typeface="Calibri"/>
                <a:cs typeface="Calibri"/>
                <a:sym typeface="Calibri"/>
              </a:defRPr>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43" name="Google Shape;43;p26"/>
          <p:cNvSpPr/>
          <p:nvPr/>
        </p:nvSpPr>
        <p:spPr>
          <a:xfrm>
            <a:off x="0" y="1733552"/>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6"/>
          <p:cNvSpPr txBox="1">
            <a:spLocks noGrp="1"/>
          </p:cNvSpPr>
          <p:nvPr>
            <p:ph type="subTitle" idx="4"/>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подзаголовок (синий)">
  <p:cSld name="Заголовок+подзаголовок (синий)">
    <p:spTree>
      <p:nvGrpSpPr>
        <p:cNvPr id="1" name="Shape 52"/>
        <p:cNvGrpSpPr/>
        <p:nvPr/>
      </p:nvGrpSpPr>
      <p:grpSpPr>
        <a:xfrm>
          <a:off x="0" y="0"/>
          <a:ext cx="0" cy="0"/>
          <a:chOff x="0" y="0"/>
          <a:chExt cx="0" cy="0"/>
        </a:xfrm>
      </p:grpSpPr>
      <p:sp>
        <p:nvSpPr>
          <p:cNvPr id="53" name="Google Shape;53;p28"/>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a:spLocks noGrp="1"/>
          </p:cNvSpPr>
          <p:nvPr>
            <p:ph type="pic" idx="2"/>
          </p:nvPr>
        </p:nvSpPr>
        <p:spPr>
          <a:xfrm>
            <a:off x="6734629" y="1948079"/>
            <a:ext cx="4619172" cy="3982547"/>
          </a:xfrm>
          <a:prstGeom prst="rect">
            <a:avLst/>
          </a:prstGeom>
          <a:noFill/>
          <a:ln>
            <a:noFill/>
          </a:ln>
        </p:spPr>
      </p:sp>
      <p:sp>
        <p:nvSpPr>
          <p:cNvPr id="55" name="Google Shape;55;p28"/>
          <p:cNvSpPr txBox="1">
            <a:spLocks noGrp="1"/>
          </p:cNvSpPr>
          <p:nvPr>
            <p:ph type="body" idx="1"/>
          </p:nvPr>
        </p:nvSpPr>
        <p:spPr>
          <a:xfrm>
            <a:off x="620489" y="3981796"/>
            <a:ext cx="5703916" cy="194882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20490" y="2602640"/>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8"/>
          <p:cNvSpPr txBox="1">
            <a:spLocks noGrp="1"/>
          </p:cNvSpPr>
          <p:nvPr>
            <p:ph type="body" idx="4"/>
          </p:nvPr>
        </p:nvSpPr>
        <p:spPr>
          <a:xfrm>
            <a:off x="620490" y="137942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80BC00"/>
              </a:buClr>
              <a:buSzPts val="2000"/>
              <a:buFont typeface="Arial"/>
              <a:buNone/>
              <a:defRPr sz="2000">
                <a:solidFill>
                  <a:srgbClr val="80BC00"/>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крывающий слайд">
  <p:cSld name="Закрывающий слайд">
    <p:spTree>
      <p:nvGrpSpPr>
        <p:cNvPr id="1" name="Shape 83"/>
        <p:cNvGrpSpPr/>
        <p:nvPr/>
      </p:nvGrpSpPr>
      <p:grpSpPr>
        <a:xfrm>
          <a:off x="0" y="0"/>
          <a:ext cx="0" cy="0"/>
          <a:chOff x="0" y="0"/>
          <a:chExt cx="0" cy="0"/>
        </a:xfrm>
      </p:grpSpPr>
      <p:sp>
        <p:nvSpPr>
          <p:cNvPr id="84" name="Google Shape;84;p3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subTitle" idx="1"/>
          </p:nvPr>
        </p:nvSpPr>
        <p:spPr>
          <a:xfrm>
            <a:off x="620489" y="5596154"/>
            <a:ext cx="5921627"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 name="Google Shape;86;p32"/>
          <p:cNvSpPr txBox="1">
            <a:spLocks noGrp="1"/>
          </p:cNvSpPr>
          <p:nvPr>
            <p:ph type="body" idx="2"/>
          </p:nvPr>
        </p:nvSpPr>
        <p:spPr>
          <a:xfrm>
            <a:off x="620490" y="6088616"/>
            <a:ext cx="5921626" cy="337921"/>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2"/>
          <p:cNvPicPr preferRelativeResize="0"/>
          <p:nvPr/>
        </p:nvPicPr>
        <p:blipFill rotWithShape="1">
          <a:blip r:embed="rId2">
            <a:alphaModFix/>
          </a:blip>
          <a:srcRect/>
          <a:stretch/>
        </p:blipFill>
        <p:spPr>
          <a:xfrm>
            <a:off x="0" y="0"/>
            <a:ext cx="12192000" cy="4199467"/>
          </a:xfrm>
          <a:prstGeom prst="rect">
            <a:avLst/>
          </a:prstGeom>
          <a:noFill/>
          <a:ln>
            <a:noFill/>
          </a:ln>
        </p:spPr>
      </p:pic>
      <p:pic>
        <p:nvPicPr>
          <p:cNvPr id="88" name="Google Shape;88;p3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раздела (зеленый)">
  <p:cSld name="Заголовок раздела (зеленый)">
    <p:bg>
      <p:bgPr>
        <a:solidFill>
          <a:srgbClr val="80BC00"/>
        </a:solidFill>
        <a:effectLst/>
      </p:bgPr>
    </p:bg>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Иконки (зеленый)">
  <p:cSld name="Иконки (зеленый)">
    <p:spTree>
      <p:nvGrpSpPr>
        <p:cNvPr id="1" name="Shape 91"/>
        <p:cNvGrpSpPr/>
        <p:nvPr/>
      </p:nvGrpSpPr>
      <p:grpSpPr>
        <a:xfrm>
          <a:off x="0" y="0"/>
          <a:ext cx="0" cy="0"/>
          <a:chOff x="0" y="0"/>
          <a:chExt cx="0" cy="0"/>
        </a:xfrm>
      </p:grpSpPr>
      <p:sp>
        <p:nvSpPr>
          <p:cNvPr id="92" name="Google Shape;92;p34"/>
          <p:cNvSpPr txBox="1">
            <a:spLocks noGrp="1"/>
          </p:cNvSpPr>
          <p:nvPr>
            <p:ph type="ctrTitle"/>
          </p:nvPr>
        </p:nvSpPr>
        <p:spPr>
          <a:xfrm>
            <a:off x="838199"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34"/>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94" name="Google Shape;94;p34"/>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95" name="Google Shape;95;p34"/>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96" name="Google Shape;96;p34"/>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97" name="Google Shape;97;p34"/>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98" name="Google Shape;98;p34"/>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99" name="Google Shape;99;p34"/>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00" name="Google Shape;100;p34"/>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01" name="Google Shape;101;p34"/>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02" name="Google Shape;102;p34"/>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03" name="Google Shape;103;p34"/>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04" name="Google Shape;104;p34"/>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05" name="Google Shape;105;p34"/>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06" name="Google Shape;106;p34"/>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07" name="Google Shape;107;p34"/>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08" name="Google Shape;108;p34"/>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09" name="Google Shape;109;p34"/>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10" name="Google Shape;110;p34"/>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11" name="Google Shape;111;p34"/>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12" name="Google Shape;112;p34"/>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13" name="Google Shape;113;p34"/>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14" name="Google Shape;114;p34"/>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15" name="Google Shape;115;p34"/>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16" name="Google Shape;116;p34"/>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17" name="Google Shape;117;p34"/>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18" name="Google Shape;118;p34"/>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19" name="Google Shape;119;p34"/>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20" name="Google Shape;120;p34"/>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21" name="Google Shape;121;p34"/>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22" name="Google Shape;122;p34"/>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23" name="Google Shape;123;p34"/>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24" name="Google Shape;124;p34"/>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602037"/>
            <a:ext cx="10515600" cy="10826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1CE"/>
              </a:buClr>
              <a:buSzPts val="3600"/>
              <a:buFont typeface="Calibri"/>
              <a:buNone/>
              <a:defRPr sz="3600" b="0" i="0" u="none" strike="noStrike" cap="none">
                <a:solidFill>
                  <a:srgbClr val="0071C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2078183"/>
            <a:ext cx="10515600" cy="40067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catalyst-team/catalyst" TargetMode="External"/><Relationship Id="rId3" Type="http://schemas.openxmlformats.org/officeDocument/2006/relationships/hyperlink" Target="https://arxiv.org/pdf/1706.03762.pdf" TargetMode="External"/><Relationship Id="rId7" Type="http://schemas.openxmlformats.org/officeDocument/2006/relationships/hyperlink" Target="https://russiansuperglue.com/leaderboard/2" TargetMode="External"/><Relationship Id="rId2" Type="http://schemas.openxmlformats.org/officeDocument/2006/relationships/hyperlink" Target="https://github.com/Yorko/bert-finetuning-catalyst" TargetMode="External"/><Relationship Id="rId1" Type="http://schemas.openxmlformats.org/officeDocument/2006/relationships/slideLayout" Target="../slideLayouts/slideLayout3.xml"/><Relationship Id="rId6" Type="http://schemas.openxmlformats.org/officeDocument/2006/relationships/hyperlink" Target="https://russiansuperglue.com/download/danetqa_article" TargetMode="External"/><Relationship Id="rId5" Type="http://schemas.openxmlformats.org/officeDocument/2006/relationships/hyperlink" Target="https://huggingface.co/DeepPavlov/rubert-base-cased-sentence" TargetMode="External"/><Relationship Id="rId4" Type="http://schemas.openxmlformats.org/officeDocument/2006/relationships/hyperlink" Target="https://www.researchgate.net/publication/353419108_Using_deep_learning_to_value_free-form_text_data_for_predictive_maintenan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1.xml"/><Relationship Id="rId1" Type="http://schemas.openxmlformats.org/officeDocument/2006/relationships/slideLayout" Target="../slideLayouts/slideLayout3.xml"/><Relationship Id="rId6" Type="http://schemas.microsoft.com/office/2014/relationships/chartEx" Target="../charts/chartEx3.xml"/><Relationship Id="rId5" Type="http://schemas.openxmlformats.org/officeDocument/2006/relationships/image" Target="../media/image42.png"/><Relationship Id="rId4" Type="http://schemas.microsoft.com/office/2014/relationships/chartEx" Target="../charts/chartEx2.xm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240"/>
              <a:buFont typeface="Calibri"/>
              <a:buNone/>
            </a:pPr>
            <a:r>
              <a:rPr lang="ru-RU" sz="3240" b="1" dirty="0"/>
              <a:t>Решить задачу DaNetQA / BoolQ</a:t>
            </a:r>
            <a:endParaRPr dirty="0"/>
          </a:p>
        </p:txBody>
      </p:sp>
      <p:pic>
        <p:nvPicPr>
          <p:cNvPr id="202" name="Google Shape;202;p1"/>
          <p:cNvPicPr preferRelativeResize="0"/>
          <p:nvPr/>
        </p:nvPicPr>
        <p:blipFill rotWithShape="1">
          <a:blip r:embed="rId3">
            <a:alphaModFix/>
          </a:blip>
          <a:srcRect/>
          <a:stretch/>
        </p:blipFill>
        <p:spPr>
          <a:xfrm>
            <a:off x="-5705" y="17491"/>
            <a:ext cx="12196990" cy="4201185"/>
          </a:xfrm>
          <a:prstGeom prst="rect">
            <a:avLst/>
          </a:prstGeom>
          <a:noFill/>
          <a:ln>
            <a:noFill/>
          </a:ln>
        </p:spPr>
      </p:pic>
      <p:pic>
        <p:nvPicPr>
          <p:cNvPr id="203" name="Google Shape;203;p1"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29455" y="438012"/>
            <a:ext cx="1930970" cy="4344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Семантический анализ данных</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10</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Мультиязычная модель «</a:t>
            </a:r>
            <a:r>
              <a:rPr lang="en-US" sz="1800" dirty="0">
                <a:solidFill>
                  <a:schemeClr val="lt1"/>
                </a:solidFill>
                <a:latin typeface="Calibri"/>
                <a:ea typeface="Calibri"/>
                <a:cs typeface="Calibri"/>
                <a:sym typeface="Calibri"/>
              </a:rPr>
              <a:t>universal-sentence-encoder-multilingual</a:t>
            </a:r>
            <a:r>
              <a:rPr lang="ru-RU" sz="18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делает кодировку для целого предложения, в отличии от </a:t>
            </a:r>
            <a:r>
              <a:rPr lang="en-US" sz="1800" dirty="0">
                <a:solidFill>
                  <a:schemeClr val="lt1"/>
                </a:solidFill>
                <a:latin typeface="Calibri"/>
                <a:ea typeface="Calibri"/>
                <a:cs typeface="Calibri"/>
                <a:sym typeface="Calibri"/>
              </a:rPr>
              <a:t>word2vec </a:t>
            </a:r>
            <a:r>
              <a:rPr lang="en-US" sz="1800" dirty="0" err="1">
                <a:solidFill>
                  <a:schemeClr val="lt1"/>
                </a:solidFill>
                <a:latin typeface="Calibri"/>
                <a:ea typeface="Calibri"/>
                <a:cs typeface="Calibri"/>
                <a:sym typeface="Calibri"/>
              </a:rPr>
              <a:t>FastText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и </a:t>
            </a:r>
            <a:r>
              <a:rPr lang="en-US" sz="1800" dirty="0">
                <a:solidFill>
                  <a:schemeClr val="lt1"/>
                </a:solidFill>
                <a:latin typeface="Calibri"/>
                <a:ea typeface="Calibri"/>
                <a:cs typeface="Calibri"/>
                <a:sym typeface="Calibri"/>
              </a:rPr>
              <a:t>TF-IDF</a:t>
            </a:r>
            <a:r>
              <a:rPr lang="ru-RU" sz="1800" dirty="0">
                <a:solidFill>
                  <a:schemeClr val="lt1"/>
                </a:solidFill>
                <a:latin typeface="Calibri"/>
                <a:ea typeface="Calibri"/>
                <a:cs typeface="Calibri"/>
                <a:sym typeface="Calibri"/>
              </a:rPr>
              <a:t>, что позволяет проверить корреляцию между контектом и общим вопросом.</a:t>
            </a:r>
            <a:endParaRPr lang="ru-RU" sz="1400" b="0" i="0" u="none" strike="noStrike" cap="none" dirty="0">
              <a:solidFill>
                <a:srgbClr val="000000"/>
              </a:solidFill>
              <a:latin typeface="Arial"/>
              <a:ea typeface="Arial"/>
              <a:cs typeface="Arial"/>
              <a:sym typeface="Arial"/>
            </a:endParaRPr>
          </a:p>
        </p:txBody>
      </p:sp>
      <p:pic>
        <p:nvPicPr>
          <p:cNvPr id="11" name="Picture 10" descr="Diagram&#10;&#10;Description automatically generated">
            <a:extLst>
              <a:ext uri="{FF2B5EF4-FFF2-40B4-BE49-F238E27FC236}">
                <a16:creationId xmlns:a16="http://schemas.microsoft.com/office/drawing/2014/main" id="{6F411CAD-BCF4-E1D0-7A95-210A2CC19D9F}"/>
              </a:ext>
            </a:extLst>
          </p:cNvPr>
          <p:cNvPicPr>
            <a:picLocks noChangeAspect="1"/>
          </p:cNvPicPr>
          <p:nvPr/>
        </p:nvPicPr>
        <p:blipFill rotWithShape="1">
          <a:blip r:embed="rId3"/>
          <a:srcRect l="2093"/>
          <a:stretch/>
        </p:blipFill>
        <p:spPr>
          <a:xfrm>
            <a:off x="8535575" y="628956"/>
            <a:ext cx="2132425" cy="5975951"/>
          </a:xfrm>
          <a:prstGeom prst="rect">
            <a:avLst/>
          </a:prstGeom>
        </p:spPr>
      </p:pic>
      <p:pic>
        <p:nvPicPr>
          <p:cNvPr id="13" name="Picture 12">
            <a:extLst>
              <a:ext uri="{FF2B5EF4-FFF2-40B4-BE49-F238E27FC236}">
                <a16:creationId xmlns:a16="http://schemas.microsoft.com/office/drawing/2014/main" id="{BCD391D4-3F49-2575-07BB-08DB11F2A9AA}"/>
              </a:ext>
            </a:extLst>
          </p:cNvPr>
          <p:cNvPicPr>
            <a:picLocks noChangeAspect="1"/>
          </p:cNvPicPr>
          <p:nvPr/>
        </p:nvPicPr>
        <p:blipFill rotWithShape="1">
          <a:blip r:embed="rId4"/>
          <a:srcRect r="1838"/>
          <a:stretch/>
        </p:blipFill>
        <p:spPr>
          <a:xfrm>
            <a:off x="620489" y="3241982"/>
            <a:ext cx="3729261" cy="3296930"/>
          </a:xfrm>
          <a:prstGeom prst="rect">
            <a:avLst/>
          </a:prstGeom>
        </p:spPr>
      </p:pic>
      <p:pic>
        <p:nvPicPr>
          <p:cNvPr id="15" name="Picture 14">
            <a:extLst>
              <a:ext uri="{FF2B5EF4-FFF2-40B4-BE49-F238E27FC236}">
                <a16:creationId xmlns:a16="http://schemas.microsoft.com/office/drawing/2014/main" id="{FF6C4883-F0E5-5F70-67D8-516B292DF785}"/>
              </a:ext>
            </a:extLst>
          </p:cNvPr>
          <p:cNvPicPr>
            <a:picLocks noChangeAspect="1"/>
          </p:cNvPicPr>
          <p:nvPr/>
        </p:nvPicPr>
        <p:blipFill rotWithShape="1">
          <a:blip r:embed="rId5"/>
          <a:srcRect l="8692" r="-1"/>
          <a:stretch/>
        </p:blipFill>
        <p:spPr>
          <a:xfrm>
            <a:off x="4349750" y="3241982"/>
            <a:ext cx="3468911" cy="3296930"/>
          </a:xfrm>
          <a:prstGeom prst="rect">
            <a:avLst/>
          </a:prstGeom>
        </p:spPr>
      </p:pic>
    </p:spTree>
    <p:extLst>
      <p:ext uri="{BB962C8B-B14F-4D97-AF65-F5344CB8AC3E}">
        <p14:creationId xmlns:p14="http://schemas.microsoft.com/office/powerpoint/2010/main" val="152359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Кортежи с низкой корреляцией</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11</a:t>
            </a:r>
            <a:endParaRPr dirty="0"/>
          </a:p>
        </p:txBody>
      </p:sp>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57824" y="1804243"/>
            <a:ext cx="10595976" cy="995473"/>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 современно росс встреча случа когд женщин воспитыва ребенк без отц дают ем вмест отчеств матрон эт практик не призна законодательн однак загс идут навстреч так пожелан голомидов марин васильевн русск антропонимическ систем на рубеж век вопрос ономастик главны редактор а к матве ответственны секретар л а феоктистов екатеринбург издательств уральск университет 2005</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28491"/>
            <a:ext cx="1059597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билли сближается своеи приемнои семьеи появляется школе шазам поддержать фредди тому приводит вместе собои самого супермена сцене время титров сивана своеи тюремнои камере одержимости рисует стене загадочные символы прерывает мистер маинд ранее находившиися заключении скалы вечности рассказывает столпах зла которые соидутся вместе будут править семью сферами сцене титров фредди проверяет билли говорить рыбои ссылаясь аквамена билли считает такую способность глупои ашер энджел билли бэтсон подросток которыи превращаться взрослого супергероя произнеся магическое слово шазам оригинале являющееся акронимом шести легендарных богов героев древнего мира способностеи мудрости соломона силы геракла стоикости атланта мощи зевса смелости ахиллеса скорости меркурия дэвид колсмит исполнил роль маленького билли</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6026861"/>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хищных птицах сцена титров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65667" y="30664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разреш ли в росс матчеств</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7056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48109" y="282459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 name="Google Shape;214;p3">
            <a:extLst>
              <a:ext uri="{FF2B5EF4-FFF2-40B4-BE49-F238E27FC236}">
                <a16:creationId xmlns:a16="http://schemas.microsoft.com/office/drawing/2014/main" id="{EC8FCA7D-5B02-14CC-151D-1AD9112EEAB3}"/>
              </a:ext>
            </a:extLst>
          </p:cNvPr>
          <p:cNvSpPr txBox="1">
            <a:spLocks noGrp="1"/>
          </p:cNvSpPr>
          <p:nvPr>
            <p:ph type="body" idx="3"/>
          </p:nvPr>
        </p:nvSpPr>
        <p:spPr>
          <a:xfrm>
            <a:off x="757824" y="1395349"/>
            <a:ext cx="3769884" cy="384017"/>
          </a:xfrm>
          <a:prstGeom prst="rect">
            <a:avLst/>
          </a:prstGeom>
          <a:noFill/>
          <a:ln>
            <a:noFill/>
          </a:ln>
        </p:spPr>
        <p:txBody>
          <a:bodyPr spcFirstLastPara="1" wrap="square" lIns="91425" tIns="45700" rIns="91425" bIns="45700" anchor="t" anchorCtr="0">
            <a:noAutofit/>
          </a:bodyPr>
          <a:lstStyle/>
          <a:p>
            <a:pPr marL="114300" indent="0" algn="l" fontAlgn="base" latinLnBrk="0">
              <a:buNone/>
            </a:pPr>
            <a:r>
              <a:rPr lang="en-US" dirty="0">
                <a:latin typeface="Calibri Light" panose="020F0302020204030204" pitchFamily="34" charset="0"/>
                <a:ea typeface="Calibri Light" panose="020F0302020204030204" pitchFamily="34" charset="0"/>
                <a:cs typeface="Calibri Light" panose="020F0302020204030204" pitchFamily="34" charset="0"/>
              </a:rPr>
              <a:t>L5 </a:t>
            </a:r>
            <a:r>
              <a:rPr lang="ru-RU" dirty="0">
                <a:latin typeface="Calibri Light" panose="020F0302020204030204" pitchFamily="34" charset="0"/>
                <a:ea typeface="Calibri Light" panose="020F0302020204030204" pitchFamily="34" charset="0"/>
                <a:cs typeface="Calibri Light" panose="020F0302020204030204" pitchFamily="34" charset="0"/>
              </a:rPr>
              <a:t>кортеж с корреляцией -0</a:t>
            </a:r>
            <a:r>
              <a:rPr lang="en-US" dirty="0">
                <a:latin typeface="Calibri Light" panose="020F0302020204030204" pitchFamily="34" charset="0"/>
                <a:ea typeface="Calibri Light" panose="020F0302020204030204" pitchFamily="34" charset="0"/>
                <a:cs typeface="Calibri Light" panose="020F0302020204030204" pitchFamily="34" charset="0"/>
              </a:rPr>
              <a:t>.06</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Google Shape;214;p3">
            <a:extLst>
              <a:ext uri="{FF2B5EF4-FFF2-40B4-BE49-F238E27FC236}">
                <a16:creationId xmlns:a16="http://schemas.microsoft.com/office/drawing/2014/main" id="{1D0FEF36-B029-D6B6-D116-20595460CEBC}"/>
              </a:ext>
            </a:extLst>
          </p:cNvPr>
          <p:cNvSpPr txBox="1">
            <a:spLocks/>
          </p:cNvSpPr>
          <p:nvPr/>
        </p:nvSpPr>
        <p:spPr>
          <a:xfrm>
            <a:off x="757824" y="3538967"/>
            <a:ext cx="3769884" cy="384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80BC00"/>
              </a:buClr>
              <a:buSzPts val="1800"/>
              <a:buFont typeface="Noto Sans"/>
              <a:buChar char="▪"/>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rgbClr val="80BC00"/>
              </a:buClr>
              <a:buSzPts val="1400"/>
              <a:buFont typeface="Noto Sans"/>
              <a:buChar char="▪"/>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fontAlgn="base">
              <a:buFont typeface="Noto Sans"/>
              <a:buNone/>
            </a:pPr>
            <a:r>
              <a:rPr lang="ru-RU" dirty="0">
                <a:latin typeface="Calibri Light" panose="020F0302020204030204" pitchFamily="34" charset="0"/>
                <a:ea typeface="Calibri Light" panose="020F0302020204030204" pitchFamily="34" charset="0"/>
                <a:cs typeface="Calibri Light" panose="020F0302020204030204" pitchFamily="34" charset="0"/>
              </a:rPr>
              <a:t>L</a:t>
            </a:r>
            <a:r>
              <a:rPr lang="en-US" dirty="0">
                <a:latin typeface="Calibri Light" panose="020F0302020204030204" pitchFamily="34" charset="0"/>
                <a:ea typeface="Calibri Light" panose="020F0302020204030204" pitchFamily="34" charset="0"/>
                <a:cs typeface="Calibri Light" panose="020F0302020204030204" pitchFamily="34" charset="0"/>
              </a:rPr>
              <a:t>4</a:t>
            </a:r>
            <a:r>
              <a:rPr lang="ru-RU" dirty="0">
                <a:latin typeface="Calibri Light" panose="020F0302020204030204" pitchFamily="34" charset="0"/>
                <a:ea typeface="Calibri Light" panose="020F0302020204030204" pitchFamily="34" charset="0"/>
                <a:cs typeface="Calibri Light" panose="020F0302020204030204" pitchFamily="34" charset="0"/>
              </a:rPr>
              <a:t> кортеж с корреляцией -0.06</a:t>
            </a:r>
          </a:p>
        </p:txBody>
      </p:sp>
    </p:spTree>
    <p:extLst>
      <p:ext uri="{BB962C8B-B14F-4D97-AF65-F5344CB8AC3E}">
        <p14:creationId xmlns:p14="http://schemas.microsoft.com/office/powerpoint/2010/main" val="278379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Существующие решения</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12</a:t>
            </a:r>
            <a:endParaRPr dirty="0"/>
          </a:p>
        </p:txBody>
      </p:sp>
      <p:sp>
        <p:nvSpPr>
          <p:cNvPr id="6" name="Google Shape;234;p5">
            <a:extLst>
              <a:ext uri="{FF2B5EF4-FFF2-40B4-BE49-F238E27FC236}">
                <a16:creationId xmlns:a16="http://schemas.microsoft.com/office/drawing/2014/main" id="{CF5D645C-845E-EBA9-DE77-0E257F94029E}"/>
              </a:ext>
            </a:extLst>
          </p:cNvPr>
          <p:cNvSpPr txBox="1"/>
          <p:nvPr/>
        </p:nvSpPr>
        <p:spPr>
          <a:xfrm>
            <a:off x="526220" y="1308506"/>
            <a:ext cx="9183388" cy="655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tx1"/>
                </a:solidFill>
                <a:latin typeface="Calibri"/>
                <a:ea typeface="Calibri"/>
                <a:cs typeface="Calibri"/>
                <a:sym typeface="Calibri"/>
              </a:rPr>
              <a:t>В интернете не так много исследований с решением конкретно задачи </a:t>
            </a:r>
            <a:r>
              <a:rPr lang="en-US" sz="1800" b="0" i="0" u="none" strike="noStrike" cap="none" dirty="0">
                <a:solidFill>
                  <a:schemeClr val="tx1"/>
                </a:solidFill>
                <a:latin typeface="Calibri"/>
                <a:ea typeface="Calibri"/>
                <a:cs typeface="Calibri"/>
                <a:sym typeface="Calibri"/>
              </a:rPr>
              <a:t>DaNetQA</a:t>
            </a:r>
            <a:r>
              <a:rPr lang="ru-RU" sz="1800" dirty="0">
                <a:solidFill>
                  <a:schemeClr val="tx1"/>
                </a:solidFill>
                <a:latin typeface="Calibri"/>
                <a:ea typeface="Calibri"/>
                <a:cs typeface="Calibri"/>
                <a:sym typeface="Calibri"/>
              </a:rPr>
              <a:t>, чаще она фигурирет как «одна из» в качестве проверки адаптируемости модели под задачи.</a:t>
            </a:r>
          </a:p>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	</a:t>
            </a:r>
          </a:p>
        </p:txBody>
      </p:sp>
      <p:sp>
        <p:nvSpPr>
          <p:cNvPr id="7" name="TextBox 6">
            <a:extLst>
              <a:ext uri="{FF2B5EF4-FFF2-40B4-BE49-F238E27FC236}">
                <a16:creationId xmlns:a16="http://schemas.microsoft.com/office/drawing/2014/main" id="{E876BDE2-601D-B309-F44A-4C8D0C9161E0}"/>
              </a:ext>
            </a:extLst>
          </p:cNvPr>
          <p:cNvSpPr txBox="1"/>
          <p:nvPr/>
        </p:nvSpPr>
        <p:spPr>
          <a:xfrm>
            <a:off x="526220" y="6048573"/>
            <a:ext cx="10827580" cy="307777"/>
          </a:xfrm>
          <a:prstGeom prst="rect">
            <a:avLst/>
          </a:prstGeom>
          <a:noFill/>
        </p:spPr>
        <p:txBody>
          <a:bodyPr wrap="square">
            <a:spAutoFit/>
          </a:bodyPr>
          <a:lstStyle/>
          <a:p>
            <a:r>
              <a:rPr lang="ru-RU"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Таблица результатов таких исследований представлена на </a:t>
            </a:r>
            <a:r>
              <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russiansuperglue</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.com</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[6]</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актуальна на 09.11.2022</a:t>
            </a:r>
            <a:endPar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9CB6E11B-D601-56DF-4C2D-B4933CE949AF}"/>
              </a:ext>
            </a:extLst>
          </p:cNvPr>
          <p:cNvPicPr>
            <a:picLocks noChangeAspect="1"/>
          </p:cNvPicPr>
          <p:nvPr/>
        </p:nvPicPr>
        <p:blipFill>
          <a:blip r:embed="rId3"/>
          <a:stretch>
            <a:fillRect/>
          </a:stretch>
        </p:blipFill>
        <p:spPr>
          <a:xfrm>
            <a:off x="9596221" y="393878"/>
            <a:ext cx="2545053" cy="2311615"/>
          </a:xfrm>
          <a:prstGeom prst="rect">
            <a:avLst/>
          </a:prstGeom>
        </p:spPr>
      </p:pic>
      <p:pic>
        <p:nvPicPr>
          <p:cNvPr id="19" name="Picture 18" descr="Таблица результатов таких исследований представлена на russiansuperglue.com">
            <a:extLst>
              <a:ext uri="{FF2B5EF4-FFF2-40B4-BE49-F238E27FC236}">
                <a16:creationId xmlns:a16="http://schemas.microsoft.com/office/drawing/2014/main" id="{DD683532-DBEE-840B-8286-4A833E3ED4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6220" y="2157146"/>
            <a:ext cx="10899067" cy="3891427"/>
          </a:xfrm>
          <a:prstGeom prst="rect">
            <a:avLst/>
          </a:prstGeom>
        </p:spPr>
      </p:pic>
    </p:spTree>
    <p:extLst>
      <p:ext uri="{BB962C8B-B14F-4D97-AF65-F5344CB8AC3E}">
        <p14:creationId xmlns:p14="http://schemas.microsoft.com/office/powerpoint/2010/main" val="95944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7545612" cy="9267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Encoder +</a:t>
            </a:r>
            <a:r>
              <a:rPr lang="ru-RU" b="1" dirty="0">
                <a:solidFill>
                  <a:srgbClr val="80BC00"/>
                </a:solidFill>
                <a:latin typeface="Calibri"/>
                <a:ea typeface="Calibri"/>
                <a:cs typeface="Calibri"/>
                <a:sym typeface="Calibri"/>
              </a:rPr>
              <a:t> </a:t>
            </a:r>
            <a:r>
              <a:rPr lang="en-US" b="1" dirty="0" err="1">
                <a:solidFill>
                  <a:srgbClr val="80BC00"/>
                </a:solidFill>
                <a:latin typeface="Calibri"/>
                <a:ea typeface="Calibri"/>
                <a:cs typeface="Calibri"/>
                <a:sym typeface="Calibri"/>
              </a:rPr>
              <a:t>LogisticRegression</a:t>
            </a:r>
            <a:r>
              <a:rPr lang="ru-RU" b="1" dirty="0">
                <a:solidFill>
                  <a:srgbClr val="80BC00"/>
                </a:solidFill>
                <a:latin typeface="Calibri"/>
                <a:ea typeface="Calibri"/>
                <a:cs typeface="Calibri"/>
                <a:sym typeface="Calibri"/>
              </a:rPr>
              <a:t> </a:t>
            </a:r>
            <a:br>
              <a:rPr lang="en-US" b="1" dirty="0">
                <a:solidFill>
                  <a:srgbClr val="80BC00"/>
                </a:solidFill>
                <a:latin typeface="Calibri"/>
                <a:ea typeface="Calibri"/>
                <a:cs typeface="Calibri"/>
                <a:sym typeface="Calibri"/>
              </a:rPr>
            </a:b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13</a:t>
            </a:r>
            <a:endParaRPr dirty="0"/>
          </a:p>
        </p:txBody>
      </p:sp>
      <p:sp>
        <p:nvSpPr>
          <p:cNvPr id="8" name="Rectangle: Rounded Corners 7">
            <a:extLst>
              <a:ext uri="{FF2B5EF4-FFF2-40B4-BE49-F238E27FC236}">
                <a16:creationId xmlns:a16="http://schemas.microsoft.com/office/drawing/2014/main" id="{E00DF209-C00D-7BE7-D485-74DC8126A99F}"/>
              </a:ext>
            </a:extLst>
          </p:cNvPr>
          <p:cNvSpPr/>
          <p:nvPr/>
        </p:nvSpPr>
        <p:spPr>
          <a:xfrm>
            <a:off x="7120621"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7A5C81-69A1-8D10-9FE9-CA0F3912ED9B}"/>
              </a:ext>
            </a:extLst>
          </p:cNvPr>
          <p:cNvSpPr/>
          <p:nvPr/>
        </p:nvSpPr>
        <p:spPr>
          <a:xfrm>
            <a:off x="9262840"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249A7811-5A3C-554D-ED33-2D7653B2C5EA}"/>
              </a:ext>
            </a:extLst>
          </p:cNvPr>
          <p:cNvSpPr/>
          <p:nvPr/>
        </p:nvSpPr>
        <p:spPr>
          <a:xfrm>
            <a:off x="7120620" y="2067977"/>
            <a:ext cx="4233180"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A0E1B6BD-978A-3F22-E208-D9DA6BD2C868}"/>
              </a:ext>
            </a:extLst>
          </p:cNvPr>
          <p:cNvSpPr/>
          <p:nvPr/>
        </p:nvSpPr>
        <p:spPr>
          <a:xfrm>
            <a:off x="7120620" y="4109859"/>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Encode</a:t>
            </a:r>
          </a:p>
        </p:txBody>
      </p:sp>
      <p:sp>
        <p:nvSpPr>
          <p:cNvPr id="6" name="Rectangle: Rounded Corners 5">
            <a:extLst>
              <a:ext uri="{FF2B5EF4-FFF2-40B4-BE49-F238E27FC236}">
                <a16:creationId xmlns:a16="http://schemas.microsoft.com/office/drawing/2014/main" id="{A470CEA5-5E61-3B8E-54A4-FA223932F49C}"/>
              </a:ext>
            </a:extLst>
          </p:cNvPr>
          <p:cNvSpPr/>
          <p:nvPr/>
        </p:nvSpPr>
        <p:spPr>
          <a:xfrm>
            <a:off x="7121845" y="3088918"/>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Logistic</a:t>
            </a:r>
          </a:p>
          <a:p>
            <a:pPr algn="ctr"/>
            <a:r>
              <a:rPr lang="en-US" sz="1800" b="1" dirty="0">
                <a:latin typeface="Calibri" panose="020F0502020204030204" pitchFamily="34" charset="0"/>
                <a:ea typeface="Calibri" panose="020F0502020204030204" pitchFamily="34" charset="0"/>
                <a:cs typeface="Calibri" panose="020F0502020204030204" pitchFamily="34" charset="0"/>
              </a:rPr>
              <a:t>Regression</a:t>
            </a:r>
          </a:p>
        </p:txBody>
      </p:sp>
      <p:cxnSp>
        <p:nvCxnSpPr>
          <p:cNvPr id="9" name="Connector: Elbow 8">
            <a:extLst>
              <a:ext uri="{FF2B5EF4-FFF2-40B4-BE49-F238E27FC236}">
                <a16:creationId xmlns:a16="http://schemas.microsoft.com/office/drawing/2014/main" id="{EC3A3B56-013A-744B-FAAA-9D4DBB2A9D9B}"/>
              </a:ext>
            </a:extLst>
          </p:cNvPr>
          <p:cNvCxnSpPr>
            <a:cxnSpLocks/>
            <a:stCxn id="11" idx="0"/>
            <a:endCxn id="5" idx="2"/>
          </p:cNvCxnSpPr>
          <p:nvPr/>
        </p:nvCxnSpPr>
        <p:spPr>
          <a:xfrm rot="16200000" flipV="1">
            <a:off x="9628529" y="4451008"/>
            <a:ext cx="288474" cy="1071110"/>
          </a:xfrm>
          <a:prstGeom prst="bentConnector3">
            <a:avLst>
              <a:gd name="adj1" fmla="val 43396"/>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Connector: Elbow 11">
            <a:extLst>
              <a:ext uri="{FF2B5EF4-FFF2-40B4-BE49-F238E27FC236}">
                <a16:creationId xmlns:a16="http://schemas.microsoft.com/office/drawing/2014/main" id="{90E096A4-8577-8040-D0BF-4E6025EBEFAA}"/>
              </a:ext>
            </a:extLst>
          </p:cNvPr>
          <p:cNvCxnSpPr>
            <a:cxnSpLocks/>
            <a:stCxn id="5" idx="0"/>
            <a:endCxn id="6" idx="2"/>
          </p:cNvCxnSpPr>
          <p:nvPr/>
        </p:nvCxnSpPr>
        <p:spPr>
          <a:xfrm rot="5400000" flipH="1" flipV="1">
            <a:off x="9093586" y="3965010"/>
            <a:ext cx="288474" cy="1225"/>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E30B04AF-B12A-2F7D-428C-42D1C055873E}"/>
              </a:ext>
            </a:extLst>
          </p:cNvPr>
          <p:cNvCxnSpPr>
            <a:cxnSpLocks/>
            <a:stCxn id="6" idx="0"/>
            <a:endCxn id="13" idx="2"/>
          </p:cNvCxnSpPr>
          <p:nvPr/>
        </p:nvCxnSpPr>
        <p:spPr>
          <a:xfrm rot="16200000" flipV="1">
            <a:off x="9093586" y="2944068"/>
            <a:ext cx="288474" cy="1226"/>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2">
            <a:extLst>
              <a:ext uri="{FF2B5EF4-FFF2-40B4-BE49-F238E27FC236}">
                <a16:creationId xmlns:a16="http://schemas.microsoft.com/office/drawing/2014/main" id="{2D8E8D63-A9C8-4E05-FDE7-F77EC14004EA}"/>
              </a:ext>
            </a:extLst>
          </p:cNvPr>
          <p:cNvGraphicFramePr>
            <a:graphicFrameLocks noGrp="1"/>
          </p:cNvGraphicFramePr>
          <p:nvPr>
            <p:extLst>
              <p:ext uri="{D42A27DB-BD31-4B8C-83A1-F6EECF244321}">
                <p14:modId xmlns:p14="http://schemas.microsoft.com/office/powerpoint/2010/main" val="261072776"/>
              </p:ext>
            </p:extLst>
          </p:nvPr>
        </p:nvGraphicFramePr>
        <p:xfrm>
          <a:off x="620488" y="2067977"/>
          <a:ext cx="6071694" cy="3550950"/>
        </p:xfrm>
        <a:graphic>
          <a:graphicData uri="http://schemas.openxmlformats.org/drawingml/2006/table">
            <a:tbl>
              <a:tblPr firstRow="1" bandRow="1">
                <a:tableStyleId>{912C8C85-51F0-491E-9774-3900AFEF0FD7}</a:tableStyleId>
              </a:tblPr>
              <a:tblGrid>
                <a:gridCol w="2899952">
                  <a:extLst>
                    <a:ext uri="{9D8B030D-6E8A-4147-A177-3AD203B41FA5}">
                      <a16:colId xmlns:a16="http://schemas.microsoft.com/office/drawing/2014/main" val="1068805777"/>
                    </a:ext>
                  </a:extLst>
                </a:gridCol>
                <a:gridCol w="1197864">
                  <a:extLst>
                    <a:ext uri="{9D8B030D-6E8A-4147-A177-3AD203B41FA5}">
                      <a16:colId xmlns:a16="http://schemas.microsoft.com/office/drawing/2014/main" val="3882770362"/>
                    </a:ext>
                  </a:extLst>
                </a:gridCol>
                <a:gridCol w="1973878">
                  <a:extLst>
                    <a:ext uri="{9D8B030D-6E8A-4147-A177-3AD203B41FA5}">
                      <a16:colId xmlns:a16="http://schemas.microsoft.com/office/drawing/2014/main" val="793847853"/>
                    </a:ext>
                  </a:extLst>
                </a:gridCol>
              </a:tblGrid>
              <a:tr h="370840">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Уровень очистки</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ru-RU" dirty="0">
                          <a:latin typeface="Calibri" panose="020F0502020204030204" pitchFamily="34" charset="0"/>
                          <a:ea typeface="Calibri" panose="020F0502020204030204" pitchFamily="34" charset="0"/>
                          <a:cs typeface="Calibri" panose="020F0502020204030204" pitchFamily="34" charset="0"/>
                        </a:rPr>
                        <a:t>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TD-IDF </a:t>
                      </a:r>
                    </a:p>
                    <a:p>
                      <a:pPr algn="ctr"/>
                      <a:r>
                        <a:rPr lang="en-US" dirty="0">
                          <a:latin typeface="Calibri" panose="020F0502020204030204" pitchFamily="34" charset="0"/>
                          <a:ea typeface="Calibri" panose="020F0502020204030204" pitchFamily="34" charset="0"/>
                          <a:cs typeface="Calibri" panose="020F0502020204030204" pitchFamily="34" charset="0"/>
                        </a:rPr>
                        <a:t>Pre-Trained</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Universal-Sentence-Encoder-Multilingual</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8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0773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b="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b="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25791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6</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2758800"/>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bl>
          </a:graphicData>
        </a:graphic>
      </p:graphicFrame>
      <p:sp>
        <p:nvSpPr>
          <p:cNvPr id="3" name="Text Placeholder 22">
            <a:extLst>
              <a:ext uri="{FF2B5EF4-FFF2-40B4-BE49-F238E27FC236}">
                <a16:creationId xmlns:a16="http://schemas.microsoft.com/office/drawing/2014/main" id="{ED259271-E96C-D243-5137-ABA449685538}"/>
              </a:ext>
            </a:extLst>
          </p:cNvPr>
          <p:cNvSpPr>
            <a:spLocks noGrp="1"/>
          </p:cNvSpPr>
          <p:nvPr>
            <p:ph type="body" idx="3"/>
          </p:nvPr>
        </p:nvSpPr>
        <p:spPr>
          <a:xfrm>
            <a:off x="620488" y="5705280"/>
            <a:ext cx="10291062" cy="926795"/>
          </a:xfrm>
        </p:spPr>
        <p:txBody>
          <a:bodyPr/>
          <a:lstStyle/>
          <a:p>
            <a:pPr marL="114300" indent="0">
              <a:buNone/>
            </a:pPr>
            <a:r>
              <a:rPr lang="ru-RU" dirty="0"/>
              <a:t>Лучшая точность доходит до 0.59, это на 0.09 выше чем при использовании псевдослучайных чисел.</a:t>
            </a:r>
          </a:p>
        </p:txBody>
      </p:sp>
    </p:spTree>
    <p:extLst>
      <p:ext uri="{BB962C8B-B14F-4D97-AF65-F5344CB8AC3E}">
        <p14:creationId xmlns:p14="http://schemas.microsoft.com/office/powerpoint/2010/main" val="86363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Fine-Tune (Ru)BERT </a:t>
            </a: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14</a:t>
            </a:r>
            <a:endParaRPr dirty="0"/>
          </a:p>
        </p:txBody>
      </p:sp>
      <p:pic>
        <p:nvPicPr>
          <p:cNvPr id="5" name="Picture 4">
            <a:extLst>
              <a:ext uri="{FF2B5EF4-FFF2-40B4-BE49-F238E27FC236}">
                <a16:creationId xmlns:a16="http://schemas.microsoft.com/office/drawing/2014/main" id="{8803CC06-E810-72B6-F033-4B2D517A6DD4}"/>
              </a:ext>
            </a:extLst>
          </p:cNvPr>
          <p:cNvPicPr>
            <a:picLocks noChangeAspect="1"/>
          </p:cNvPicPr>
          <p:nvPr/>
        </p:nvPicPr>
        <p:blipFill>
          <a:blip r:embed="rId3"/>
          <a:stretch>
            <a:fillRect/>
          </a:stretch>
        </p:blipFill>
        <p:spPr>
          <a:xfrm>
            <a:off x="6340171" y="1162050"/>
            <a:ext cx="5013629" cy="5194300"/>
          </a:xfrm>
          <a:prstGeom prst="rect">
            <a:avLst/>
          </a:prstGeom>
        </p:spPr>
      </p:pic>
      <p:sp>
        <p:nvSpPr>
          <p:cNvPr id="7" name="TextBox 6">
            <a:extLst>
              <a:ext uri="{FF2B5EF4-FFF2-40B4-BE49-F238E27FC236}">
                <a16:creationId xmlns:a16="http://schemas.microsoft.com/office/drawing/2014/main" id="{8CA61AD3-CAB9-543E-908F-942B367E0537}"/>
              </a:ext>
            </a:extLst>
          </p:cNvPr>
          <p:cNvSpPr txBox="1"/>
          <p:nvPr/>
        </p:nvSpPr>
        <p:spPr>
          <a:xfrm>
            <a:off x="620488" y="2158762"/>
            <a:ext cx="5719683" cy="3200876"/>
          </a:xfrm>
          <a:prstGeom prst="rect">
            <a:avLst/>
          </a:prstGeom>
          <a:noFill/>
        </p:spPr>
        <p:txBody>
          <a:bodyPr wrap="square">
            <a:spAutoFit/>
          </a:bodyPr>
          <a:lstStyle/>
          <a:p>
            <a:pPr algn="l"/>
            <a:r>
              <a:rPr lang="en-US" sz="2400" b="1" i="0" dirty="0" err="1">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-base-cased-sentence </a:t>
            </a:r>
            <a:r>
              <a:rPr lang="en-US" sz="2400" b="1" dirty="0">
                <a:solidFill>
                  <a:srgbClr val="374151"/>
                </a:solidFill>
                <a:latin typeface="Calibri Light" panose="020F0302020204030204" pitchFamily="34" charset="0"/>
                <a:ea typeface="Calibri Light" panose="020F0302020204030204" pitchFamily="34" charset="0"/>
                <a:cs typeface="Calibri Light" panose="020F0302020204030204" pitchFamily="34" charset="0"/>
              </a:rPr>
              <a:t>[4]</a:t>
            </a:r>
            <a:endParaRPr lang="ru-RU"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sz="16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(Russian, cased, 12-layer, 768-hidden, 12-heads, 180M parameters) is a representation‑based sentence encoder for Russian.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It is initialized with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fine‑tuned on SNLI google-translated to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on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part of XNLI dev set.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representations are mean pooled token embeddings in the same manner as in Sentence‑BERT.</a:t>
            </a:r>
          </a:p>
        </p:txBody>
      </p:sp>
    </p:spTree>
    <p:extLst>
      <p:ext uri="{BB962C8B-B14F-4D97-AF65-F5344CB8AC3E}">
        <p14:creationId xmlns:p14="http://schemas.microsoft.com/office/powerpoint/2010/main" val="421714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Конфигурация обучения модели</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15</a:t>
            </a:r>
            <a:endParaRPr dirty="0"/>
          </a:p>
        </p:txBody>
      </p:sp>
      <p:graphicFrame>
        <p:nvGraphicFramePr>
          <p:cNvPr id="6" name="Table 2">
            <a:extLst>
              <a:ext uri="{FF2B5EF4-FFF2-40B4-BE49-F238E27FC236}">
                <a16:creationId xmlns:a16="http://schemas.microsoft.com/office/drawing/2014/main" id="{4A6914B6-CEBE-9836-C944-2A93B750C7BD}"/>
              </a:ext>
            </a:extLst>
          </p:cNvPr>
          <p:cNvGraphicFramePr>
            <a:graphicFrameLocks noGrp="1"/>
          </p:cNvGraphicFramePr>
          <p:nvPr>
            <p:extLst>
              <p:ext uri="{D42A27DB-BD31-4B8C-83A1-F6EECF244321}">
                <p14:modId xmlns:p14="http://schemas.microsoft.com/office/powerpoint/2010/main" val="3430160114"/>
              </p:ext>
            </p:extLst>
          </p:nvPr>
        </p:nvGraphicFramePr>
        <p:xfrm>
          <a:off x="620487" y="1198403"/>
          <a:ext cx="10733313" cy="3337560"/>
        </p:xfrm>
        <a:graphic>
          <a:graphicData uri="http://schemas.openxmlformats.org/drawingml/2006/table">
            <a:tbl>
              <a:tblPr firstRow="1" bandRow="1">
                <a:tableStyleId>{912C8C85-51F0-491E-9774-3900AFEF0FD7}</a:tableStyleId>
              </a:tblPr>
              <a:tblGrid>
                <a:gridCol w="1455962">
                  <a:extLst>
                    <a:ext uri="{9D8B030D-6E8A-4147-A177-3AD203B41FA5}">
                      <a16:colId xmlns:a16="http://schemas.microsoft.com/office/drawing/2014/main" val="1068805777"/>
                    </a:ext>
                  </a:extLst>
                </a:gridCol>
                <a:gridCol w="2561538">
                  <a:extLst>
                    <a:ext uri="{9D8B030D-6E8A-4147-A177-3AD203B41FA5}">
                      <a16:colId xmlns:a16="http://schemas.microsoft.com/office/drawing/2014/main" val="3882770362"/>
                    </a:ext>
                  </a:extLst>
                </a:gridCol>
                <a:gridCol w="6715813">
                  <a:extLst>
                    <a:ext uri="{9D8B030D-6E8A-4147-A177-3AD203B41FA5}">
                      <a16:colId xmlns:a16="http://schemas.microsoft.com/office/drawing/2014/main" val="793847853"/>
                    </a:ext>
                  </a:extLst>
                </a:gridCol>
              </a:tblGrid>
              <a:tr h="160099">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Параметр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L0, L1, L2, L3, L4, L5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Будем пробовать обучать данные с разным уровнем очистки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72657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Learning Rate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3e-5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Начальное значение скорости обучения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Epochs</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Типичное кол-во эпох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fine-tune </a:t>
                      </a:r>
                      <a:r>
                        <a:rPr lang="ru-RU" sz="1800" dirty="0">
                          <a:latin typeface="Calibri Light" panose="020F0302020204030204" pitchFamily="34" charset="0"/>
                          <a:ea typeface="Calibri Light" panose="020F0302020204030204" pitchFamily="34" charset="0"/>
                          <a:cs typeface="Calibri Light" panose="020F0302020204030204" pitchFamily="34" charset="0"/>
                        </a:rPr>
                        <a:t>это 2-6, но в исследовании ВШЭ и Сбера </a:t>
                      </a:r>
                      <a:r>
                        <a:rPr lang="en-US" sz="1800" b="1" dirty="0">
                          <a:latin typeface="Calibri Light" panose="020F0302020204030204" pitchFamily="34" charset="0"/>
                          <a:ea typeface="Calibri Light" panose="020F0302020204030204" pitchFamily="34" charset="0"/>
                          <a:cs typeface="Calibri Light" panose="020F0302020204030204" pitchFamily="34" charset="0"/>
                        </a:rPr>
                        <a:t>[5]</a:t>
                      </a: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используется 40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Seq Length</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32, 64, 128, 256, 512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Длина кодировки, при этом вопрос кодируется полностью, а длина обрезается за счет контекста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907958"/>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Batch Size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16</a:t>
                      </a:r>
                      <a:r>
                        <a:rPr lang="ru-RU" sz="1800" dirty="0">
                          <a:latin typeface="Calibri Light" panose="020F0302020204030204" pitchFamily="34" charset="0"/>
                          <a:ea typeface="Calibri Light" panose="020F0302020204030204" pitchFamily="34" charset="0"/>
                          <a:cs typeface="Calibri Light" panose="020F0302020204030204" pitchFamily="34" charset="0"/>
                        </a:rPr>
                        <a:t>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Seq Length = 512, </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8 для остальных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Влияет в основном на количество требуемой </a:t>
                      </a:r>
                      <a:r>
                        <a:rPr lang="en-US" sz="1800" dirty="0">
                          <a:latin typeface="Calibri Light" panose="020F0302020204030204" pitchFamily="34" charset="0"/>
                          <a:ea typeface="Calibri Light" panose="020F0302020204030204" pitchFamily="34" charset="0"/>
                          <a:cs typeface="Calibri Light" panose="020F0302020204030204" pitchFamily="34" charset="0"/>
                        </a:rPr>
                        <a:t>VRAM</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Seed</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Фиксируем сид для воспроизводимости результатов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371427"/>
                  </a:ext>
                </a:extLst>
              </a:tr>
            </a:tbl>
          </a:graphicData>
        </a:graphic>
      </p:graphicFrame>
      <p:pic>
        <p:nvPicPr>
          <p:cNvPr id="1028" name="Picture 4">
            <a:extLst>
              <a:ext uri="{FF2B5EF4-FFF2-40B4-BE49-F238E27FC236}">
                <a16:creationId xmlns:a16="http://schemas.microsoft.com/office/drawing/2014/main" id="{9DB9EAD0-C44C-BE8C-5F97-3456E82756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573" y1="53611" x2="35573" y2="53611"/>
                        <a14:foregroundMark x1="36042" y1="43981" x2="36042" y2="43981"/>
                        <a14:foregroundMark x1="35729" y1="50556" x2="35729" y2="50556"/>
                        <a14:foregroundMark x1="34427" y1="42037" x2="34427" y2="42037"/>
                        <a14:foregroundMark x1="42708" y1="45463" x2="42708" y2="45463"/>
                        <a14:foregroundMark x1="48438" y1="45463" x2="48438" y2="45463"/>
                        <a14:foregroundMark x1="57865" y1="42315" x2="57865" y2="42315"/>
                        <a14:foregroundMark x1="61823" y1="46019" x2="61823" y2="46019"/>
                        <a14:foregroundMark x1="69167" y1="47407" x2="69167" y2="47407"/>
                        <a14:foregroundMark x1="78542" y1="43704" x2="78542" y2="43704"/>
                      </a14:backgroundRemoval>
                    </a14:imgEffect>
                    <a14:imgEffect>
                      <a14:sharpenSoften amount="50000"/>
                    </a14:imgEffect>
                  </a14:imgLayer>
                </a14:imgProps>
              </a:ext>
              <a:ext uri="{28A0092B-C50C-407E-A947-70E740481C1C}">
                <a14:useLocalDpi xmlns:a14="http://schemas.microsoft.com/office/drawing/2010/main" val="0"/>
              </a:ext>
            </a:extLst>
          </a:blip>
          <a:srcRect l="18707" t="33853" r="18708" b="34180"/>
          <a:stretch/>
        </p:blipFill>
        <p:spPr bwMode="auto">
          <a:xfrm>
            <a:off x="3724275" y="4764728"/>
            <a:ext cx="4743450" cy="136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6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План проведения экспериментов</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89" y="1772433"/>
            <a:ext cx="10733311" cy="4583916"/>
          </a:xfrm>
          <a:prstGeom prst="rect">
            <a:avLst/>
          </a:prstGeom>
          <a:noFill/>
          <a:ln>
            <a:noFill/>
          </a:ln>
        </p:spPr>
        <p:txBody>
          <a:bodyPr spcFirstLastPara="1" wrap="square" lIns="91425" tIns="45700" rIns="91425" bIns="45700" anchor="t" anchorCtr="0">
            <a:noAutofit/>
          </a:bodyPr>
          <a:lstStyle/>
          <a:p>
            <a:pPr fontAlgn="base"/>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обучение модели для комбинаций параметров</a:t>
            </a:r>
          </a:p>
          <a:p>
            <a:pPr lvl="1" fontAlgn="base"/>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Seq Length</a:t>
            </a:r>
            <a: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p>
          <a:p>
            <a:pPr lvl="1" fontAlgn="base"/>
            <a:r>
              <a:rPr lang="ru-RU" sz="2000" dirty="0">
                <a:latin typeface="Calibri Light" panose="020F0302020204030204" pitchFamily="34" charset="0"/>
                <a:ea typeface="Calibri Light" panose="020F0302020204030204" pitchFamily="34" charset="0"/>
                <a:cs typeface="Calibri Light" panose="020F0302020204030204" pitchFamily="34" charset="0"/>
              </a:rPr>
              <a:t>Получившееся кол-во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ru-RU" sz="2000" dirty="0">
                <a:latin typeface="Calibri Light" panose="020F0302020204030204" pitchFamily="34" charset="0"/>
                <a:ea typeface="Calibri Light" panose="020F0302020204030204" pitchFamily="34" charset="0"/>
                <a:cs typeface="Calibri Light" panose="020F0302020204030204" pitchFamily="34" charset="0"/>
              </a:rPr>
              <a:t>25</a:t>
            </a:r>
          </a:p>
          <a:p>
            <a:pPr fontAlgn="base"/>
            <a:r>
              <a:rPr lang="ru-RU" sz="2800" u="none" strike="noStrike" cap="none" dirty="0">
                <a:latin typeface="Calibri Light" panose="020F0302020204030204" pitchFamily="34" charset="0"/>
                <a:ea typeface="Calibri Light" panose="020F0302020204030204" pitchFamily="34" charset="0"/>
                <a:cs typeface="Calibri Light" panose="020F0302020204030204" pitchFamily="34" charset="0"/>
              </a:rPr>
              <a:t>Проанализироват</a:t>
            </a:r>
            <a:r>
              <a:rPr lang="ru-RU" sz="2800" dirty="0">
                <a:latin typeface="Calibri Light" panose="020F0302020204030204" pitchFamily="34" charset="0"/>
                <a:ea typeface="Calibri Light" panose="020F0302020204030204" pitchFamily="34" charset="0"/>
                <a:cs typeface="Calibri Light" panose="020F0302020204030204" pitchFamily="34" charset="0"/>
              </a:rPr>
              <a:t>ь полученные данные о </a:t>
            </a:r>
            <a:r>
              <a:rPr lang="en-US" sz="2800" dirty="0">
                <a:latin typeface="Calibri Light" panose="020F0302020204030204" pitchFamily="34" charset="0"/>
                <a:ea typeface="Calibri Light" panose="020F0302020204030204" pitchFamily="34" charset="0"/>
                <a:cs typeface="Calibri Light" panose="020F0302020204030204" pitchFamily="34" charset="0"/>
              </a:rPr>
              <a:t>Accuracy </a:t>
            </a:r>
            <a:r>
              <a:rPr lang="ru-RU" sz="2800" dirty="0">
                <a:latin typeface="Calibri Light" panose="020F0302020204030204" pitchFamily="34" charset="0"/>
                <a:ea typeface="Calibri Light" panose="020F0302020204030204" pitchFamily="34" charset="0"/>
                <a:cs typeface="Calibri Light" panose="020F0302020204030204" pitchFamily="34" charset="0"/>
              </a:rPr>
              <a:t>и </a:t>
            </a:r>
            <a:r>
              <a:rPr lang="en-US" sz="2800" dirty="0">
                <a:latin typeface="Calibri Light" panose="020F0302020204030204" pitchFamily="34" charset="0"/>
                <a:ea typeface="Calibri Light" panose="020F0302020204030204" pitchFamily="34" charset="0"/>
                <a:cs typeface="Calibri Light" panose="020F0302020204030204" pitchFamily="34" charset="0"/>
              </a:rPr>
              <a:t>Loss </a:t>
            </a:r>
            <a:r>
              <a:rPr lang="ru-RU" sz="2800" dirty="0">
                <a:latin typeface="Calibri Light" panose="020F0302020204030204" pitchFamily="34" charset="0"/>
                <a:ea typeface="Calibri Light" panose="020F0302020204030204" pitchFamily="34" charset="0"/>
                <a:cs typeface="Calibri Light" panose="020F0302020204030204" pitchFamily="34" charset="0"/>
              </a:rPr>
              <a:t>моделей</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значений метрики от эпохи</a:t>
            </a:r>
            <a:endParaRPr lang="ru-RU" sz="2000"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изменения значения метрики между двумя эпохами</a:t>
            </a:r>
          </a:p>
          <a:p>
            <a:pPr fontAlgn="base"/>
            <a:r>
              <a:rPr lang="ru-RU" sz="24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Выбрать лучшую модель</a:t>
            </a:r>
            <a:endParaRPr lang="en-US" sz="24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Мануально проверить на небольшой выборке валидационных данных</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Визуализировать</a:t>
            </a:r>
            <a:r>
              <a:rPr lang="ru-RU" sz="2000" dirty="0">
                <a:latin typeface="Calibri Light" panose="020F0302020204030204" pitchFamily="34" charset="0"/>
                <a:ea typeface="Calibri Light" panose="020F0302020204030204" pitchFamily="34" charset="0"/>
                <a:cs typeface="Calibri Light" panose="020F0302020204030204" pitchFamily="34" charset="0"/>
              </a:rPr>
              <a:t>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confusion matrix</a:t>
            </a:r>
            <a:r>
              <a:rPr lang="ru-RU" sz="2000" dirty="0">
                <a:latin typeface="Calibri Light" panose="020F0302020204030204" pitchFamily="34" charset="0"/>
                <a:ea typeface="Calibri Light" panose="020F0302020204030204" pitchFamily="34" charset="0"/>
                <a:cs typeface="Calibri Light" panose="020F0302020204030204" pitchFamily="34" charset="0"/>
              </a:rPr>
              <a:t> для тестовых данных</a:t>
            </a:r>
            <a:b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br>
            <a:endPar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16</a:t>
            </a:r>
          </a:p>
        </p:txBody>
      </p:sp>
    </p:spTree>
    <p:extLst>
      <p:ext uri="{BB962C8B-B14F-4D97-AF65-F5344CB8AC3E}">
        <p14:creationId xmlns:p14="http://schemas.microsoft.com/office/powerpoint/2010/main" val="78004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17</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128323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18</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35001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19</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96535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BC00"/>
        </a:solidFill>
        <a:effectLst/>
      </p:bgPr>
    </p:bg>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19825" y="885750"/>
            <a:ext cx="11254200" cy="590927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800"/>
              <a:buFont typeface="Calibri"/>
              <a:buNone/>
            </a:pPr>
            <a:r>
              <a:rPr lang="ru-RU" sz="2800" b="1" dirty="0">
                <a:latin typeface="Calibri"/>
                <a:ea typeface="Calibri"/>
                <a:cs typeface="Calibri"/>
                <a:sym typeface="Calibri"/>
              </a:rPr>
              <a:t>Цель: </a:t>
            </a:r>
            <a:endParaRPr sz="2800" b="1" dirty="0">
              <a:latin typeface="Calibri"/>
              <a:ea typeface="Calibri"/>
              <a:cs typeface="Calibri"/>
              <a:sym typeface="Calibri"/>
            </a:endParaRPr>
          </a:p>
          <a:p>
            <a:pPr marL="0" lvl="0" indent="0" algn="l" rtl="0">
              <a:lnSpc>
                <a:spcPct val="90000"/>
              </a:lnSpc>
              <a:spcBef>
                <a:spcPts val="0"/>
              </a:spcBef>
              <a:spcAft>
                <a:spcPts val="0"/>
              </a:spcAft>
              <a:buClr>
                <a:schemeClr val="lt1"/>
              </a:buClr>
              <a:buSzPts val="2800"/>
              <a:buFont typeface="Calibri"/>
              <a:buNone/>
            </a:pP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Провести анализ задачи DaNetQA - boolQ для русскоязычного набора данных. </a:t>
            </a: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Проанализировать существующие решения и попытаться воспроизвести результат.</a:t>
            </a:r>
            <a:br>
              <a:rPr lang="ru-RU" sz="2800" dirty="0">
                <a:latin typeface="Calibri"/>
                <a:ea typeface="Calibri"/>
                <a:cs typeface="Calibri"/>
                <a:sym typeface="Calibri"/>
              </a:rPr>
            </a:br>
            <a:br>
              <a:rPr lang="ru-RU" sz="2800" dirty="0">
                <a:latin typeface="Calibri"/>
                <a:ea typeface="Calibri"/>
                <a:cs typeface="Calibri"/>
                <a:sym typeface="Calibri"/>
              </a:rPr>
            </a:br>
            <a:r>
              <a:rPr lang="ru-RU" sz="2800" b="1" dirty="0">
                <a:latin typeface="Calibri"/>
                <a:ea typeface="Calibri"/>
                <a:cs typeface="Calibri"/>
                <a:sym typeface="Calibri"/>
              </a:rPr>
              <a:t>Задачи  в рамках сессий: </a:t>
            </a:r>
            <a:br>
              <a:rPr lang="ru-RU" sz="2800" b="1" dirty="0">
                <a:latin typeface="Calibri"/>
                <a:ea typeface="Calibri"/>
                <a:cs typeface="Calibri"/>
                <a:sym typeface="Calibri"/>
              </a:rPr>
            </a:br>
            <a:br>
              <a:rPr lang="ru-RU" sz="2800" dirty="0">
                <a:latin typeface="Calibri"/>
                <a:ea typeface="Calibri"/>
                <a:cs typeface="Calibri"/>
                <a:sym typeface="Calibri"/>
              </a:rPr>
            </a:br>
            <a:r>
              <a:rPr lang="ru-RU" sz="2800" dirty="0">
                <a:latin typeface="Calibri"/>
                <a:ea typeface="Calibri"/>
                <a:cs typeface="Calibri"/>
                <a:sym typeface="Calibri"/>
              </a:rPr>
              <a:t>- изучить набор </a:t>
            </a:r>
            <a:r>
              <a:rPr lang="ru-RU" sz="2800" dirty="0"/>
              <a:t>данных</a:t>
            </a:r>
            <a:r>
              <a:rPr lang="ru-RU" sz="2800" dirty="0">
                <a:latin typeface="Calibri"/>
                <a:ea typeface="Calibri"/>
                <a:cs typeface="Calibri"/>
                <a:sym typeface="Calibri"/>
              </a:rPr>
              <a:t>;</a:t>
            </a:r>
            <a:br>
              <a:rPr lang="ru-RU" sz="2800" dirty="0">
                <a:latin typeface="Calibri"/>
                <a:ea typeface="Calibri"/>
                <a:cs typeface="Calibri"/>
                <a:sym typeface="Calibri"/>
              </a:rPr>
            </a:br>
            <a:r>
              <a:rPr lang="ru-RU" sz="2800" dirty="0">
                <a:latin typeface="Calibri"/>
                <a:ea typeface="Calibri"/>
                <a:cs typeface="Calibri"/>
                <a:sym typeface="Calibri"/>
              </a:rPr>
              <a:t>- </a:t>
            </a:r>
            <a:r>
              <a:rPr lang="ru-RU" sz="2800" dirty="0"/>
              <a:t>изучить существующие решения;</a:t>
            </a:r>
            <a:endParaRPr sz="2800" dirty="0"/>
          </a:p>
          <a:p>
            <a:pPr marL="0" lvl="0" indent="0" algn="l" rtl="0">
              <a:lnSpc>
                <a:spcPct val="90000"/>
              </a:lnSpc>
              <a:spcBef>
                <a:spcPts val="0"/>
              </a:spcBef>
              <a:spcAft>
                <a:spcPts val="0"/>
              </a:spcAft>
              <a:buNone/>
            </a:pPr>
            <a:r>
              <a:rPr lang="ru-RU" sz="2800" dirty="0"/>
              <a:t>- обработать данные;</a:t>
            </a:r>
            <a:endParaRPr sz="2800" dirty="0"/>
          </a:p>
          <a:p>
            <a:pPr marL="0" lvl="0" indent="0" algn="l" rtl="0">
              <a:lnSpc>
                <a:spcPct val="90000"/>
              </a:lnSpc>
              <a:spcBef>
                <a:spcPts val="0"/>
              </a:spcBef>
              <a:spcAft>
                <a:spcPts val="0"/>
              </a:spcAft>
              <a:buNone/>
            </a:pPr>
            <a:r>
              <a:rPr lang="ru-RU" sz="2800" dirty="0"/>
              <a:t>- воспроизвести две модели и обучить их на подготовленном наборе данных;</a:t>
            </a:r>
            <a:endParaRPr sz="2800" dirty="0"/>
          </a:p>
          <a:p>
            <a:pPr marL="0" lvl="0" indent="0" algn="l" rtl="0">
              <a:lnSpc>
                <a:spcPct val="90000"/>
              </a:lnSpc>
              <a:spcBef>
                <a:spcPts val="0"/>
              </a:spcBef>
              <a:spcAft>
                <a:spcPts val="0"/>
              </a:spcAft>
              <a:buNone/>
            </a:pPr>
            <a:r>
              <a:rPr lang="ru-RU" sz="2800" dirty="0"/>
              <a:t>- сравнить полученные результаты.</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20</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44208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21</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28958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22</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339566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23</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06980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24</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71853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76716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696631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49337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01588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Лучшая модель</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3" name="Picture 2">
            <a:extLst>
              <a:ext uri="{FF2B5EF4-FFF2-40B4-BE49-F238E27FC236}">
                <a16:creationId xmlns:a16="http://schemas.microsoft.com/office/drawing/2014/main" id="{F66EB6B0-0102-3221-66FC-4E293A7520DD}"/>
              </a:ext>
            </a:extLst>
          </p:cNvPr>
          <p:cNvPicPr>
            <a:picLocks noChangeAspect="1"/>
          </p:cNvPicPr>
          <p:nvPr/>
        </p:nvPicPr>
        <p:blipFill>
          <a:blip r:embed="rId3"/>
          <a:srcRect/>
          <a:stretch/>
        </p:blipFill>
        <p:spPr>
          <a:xfrm>
            <a:off x="8152036" y="1234071"/>
            <a:ext cx="3419475" cy="2578468"/>
          </a:xfrm>
          <a:prstGeom prst="rect">
            <a:avLst/>
          </a:prstGeom>
        </p:spPr>
      </p:pic>
    </p:spTree>
    <p:extLst>
      <p:ext uri="{BB962C8B-B14F-4D97-AF65-F5344CB8AC3E}">
        <p14:creationId xmlns:p14="http://schemas.microsoft.com/office/powerpoint/2010/main" val="201205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Класс задач NLP</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90" y="1772433"/>
            <a:ext cx="3769884" cy="4583916"/>
          </a:xfrm>
          <a:prstGeom prst="rect">
            <a:avLst/>
          </a:prstGeom>
          <a:noFill/>
          <a:ln>
            <a:noFill/>
          </a:ln>
        </p:spPr>
        <p:txBody>
          <a:bodyPr spcFirstLastPara="1" wrap="square" lIns="91425" tIns="45700" rIns="91425" bIns="45700" anchor="t" anchorCtr="0">
            <a:noAutofit/>
          </a:bodyPr>
          <a:lstStyle/>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Распознавание речи</a:t>
            </a:r>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 из аудио</a:t>
            </a: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Генерация текста и речи</a:t>
            </a:r>
            <a:endParaRPr lang="ru-RU" b="0"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Анализ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Подсказки при наборе</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Обработка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Извлечение информации 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Автоматическое обобщение или пересказ текста</a:t>
            </a:r>
            <a:endPar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Машинный перевод</a:t>
            </a:r>
            <a:r>
              <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3</a:t>
            </a:r>
            <a:endParaRPr dirty="0"/>
          </a:p>
        </p:txBody>
      </p:sp>
      <p:pic>
        <p:nvPicPr>
          <p:cNvPr id="1026" name="Picture 2">
            <a:extLst>
              <a:ext uri="{FF2B5EF4-FFF2-40B4-BE49-F238E27FC236}">
                <a16:creationId xmlns:a16="http://schemas.microsoft.com/office/drawing/2014/main" id="{F664C59C-5544-ACD9-F7CD-6281390F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726" r="721" b="1506"/>
          <a:stretch/>
        </p:blipFill>
        <p:spPr bwMode="auto">
          <a:xfrm>
            <a:off x="4459265" y="1728591"/>
            <a:ext cx="7402883" cy="386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Список литературы</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r>
              <a:rPr lang="en-US" dirty="0"/>
              <a:t>[1] </a:t>
            </a:r>
            <a:r>
              <a:rPr lang="ru-RU" dirty="0"/>
              <a:t>Обучение с использованием </a:t>
            </a:r>
            <a:r>
              <a:rPr lang="en-US" dirty="0"/>
              <a:t>Catalyst </a:t>
            </a:r>
            <a:r>
              <a:rPr lang="ru-RU" dirty="0"/>
              <a:t>- </a:t>
            </a:r>
            <a:r>
              <a:rPr lang="en-US" dirty="0" err="1">
                <a:hlinkClick r:id="rId2"/>
              </a:rPr>
              <a:t>Yorko</a:t>
            </a:r>
            <a:r>
              <a:rPr lang="en-US" dirty="0">
                <a:hlinkClick r:id="rId2"/>
              </a:rPr>
              <a:t>/</a:t>
            </a:r>
            <a:r>
              <a:rPr lang="en-US" dirty="0" err="1">
                <a:hlinkClick r:id="rId2"/>
              </a:rPr>
              <a:t>bert</a:t>
            </a:r>
            <a:r>
              <a:rPr lang="en-US" dirty="0">
                <a:hlinkClick r:id="rId2"/>
              </a:rPr>
              <a:t>-finetuning-catalyst: Code for BERT classifier finetuning for multiclass text classification (github.com)</a:t>
            </a:r>
            <a:endParaRPr lang="en-US" dirty="0"/>
          </a:p>
          <a:p>
            <a:r>
              <a:rPr lang="en-US" dirty="0"/>
              <a:t>[2] </a:t>
            </a:r>
            <a:r>
              <a:rPr lang="ru-RU" dirty="0"/>
              <a:t>Описание архитектуры трансформер -  </a:t>
            </a:r>
            <a:r>
              <a:rPr lang="en-US" dirty="0">
                <a:hlinkClick r:id="rId3"/>
              </a:rPr>
              <a:t>1706.03762.pdf (arxiv.org)</a:t>
            </a:r>
            <a:endParaRPr lang="ru-RU" dirty="0"/>
          </a:p>
          <a:p>
            <a:r>
              <a:rPr lang="en-US" dirty="0"/>
              <a:t>[3] </a:t>
            </a:r>
            <a:r>
              <a:rPr lang="ru-RU" dirty="0"/>
              <a:t>Описание архитектуры </a:t>
            </a:r>
            <a:r>
              <a:rPr lang="en-US" dirty="0"/>
              <a:t>BERT </a:t>
            </a:r>
            <a:r>
              <a:rPr lang="ru-RU" dirty="0"/>
              <a:t>- </a:t>
            </a:r>
            <a:r>
              <a:rPr lang="en-US" dirty="0">
                <a:hlinkClick r:id="rId4"/>
              </a:rPr>
              <a:t>(PDF) Using deep learning to value free-form text data for predictive maintenance (researchgate.net)</a:t>
            </a:r>
            <a:endParaRPr lang="en-US" dirty="0"/>
          </a:p>
          <a:p>
            <a:r>
              <a:rPr lang="en-US" dirty="0"/>
              <a:t>[4] </a:t>
            </a:r>
            <a:r>
              <a:rPr lang="ru-RU" dirty="0"/>
              <a:t>Предобученная модель </a:t>
            </a:r>
            <a:r>
              <a:rPr lang="en-US" dirty="0"/>
              <a:t>BERT </a:t>
            </a:r>
            <a:r>
              <a:rPr lang="ru-RU" dirty="0"/>
              <a:t>- </a:t>
            </a:r>
            <a:r>
              <a:rPr lang="en-US" dirty="0" err="1">
                <a:hlinkClick r:id="rId5"/>
              </a:rPr>
              <a:t>DeepPavlov</a:t>
            </a:r>
            <a:r>
              <a:rPr lang="en-US" dirty="0">
                <a:hlinkClick r:id="rId5"/>
              </a:rPr>
              <a:t>/</a:t>
            </a:r>
            <a:r>
              <a:rPr lang="en-US" dirty="0" err="1">
                <a:hlinkClick r:id="rId5"/>
              </a:rPr>
              <a:t>rubert</a:t>
            </a:r>
            <a:r>
              <a:rPr lang="en-US" dirty="0">
                <a:hlinkClick r:id="rId5"/>
              </a:rPr>
              <a:t>-base-cased-sentence · Hugging Face</a:t>
            </a:r>
            <a:endParaRPr lang="en-US" dirty="0"/>
          </a:p>
          <a:p>
            <a:r>
              <a:rPr lang="en-US" dirty="0"/>
              <a:t>[5] </a:t>
            </a:r>
            <a:r>
              <a:rPr lang="ru-RU" dirty="0"/>
              <a:t>Статья от ВШЭ и Сбер</a:t>
            </a:r>
            <a:r>
              <a:rPr lang="en-US" dirty="0"/>
              <a:t>AI</a:t>
            </a:r>
            <a:r>
              <a:rPr lang="ru-RU" dirty="0"/>
              <a:t> про датасет - </a:t>
            </a:r>
            <a:r>
              <a:rPr lang="en-US" dirty="0">
                <a:hlinkClick r:id="rId6"/>
              </a:rPr>
              <a:t>DaNetQA: a yes/no Question Answering Dataset for the Russian Language</a:t>
            </a:r>
            <a:endParaRPr lang="ru-RU" dirty="0"/>
          </a:p>
          <a:p>
            <a:r>
              <a:rPr lang="en-US" dirty="0"/>
              <a:t>[6]</a:t>
            </a:r>
            <a:r>
              <a:rPr lang="ru-RU" dirty="0"/>
              <a:t> Таблица результатов существующих моделей -</a:t>
            </a:r>
            <a:r>
              <a:rPr lang="en-US" dirty="0"/>
              <a:t> </a:t>
            </a:r>
            <a:r>
              <a:rPr lang="en-US" dirty="0">
                <a:hlinkClick r:id="rId7"/>
              </a:rPr>
              <a:t>Russian </a:t>
            </a:r>
            <a:r>
              <a:rPr lang="en-US" dirty="0" err="1">
                <a:hlinkClick r:id="rId7"/>
              </a:rPr>
              <a:t>SuperGLUE</a:t>
            </a:r>
            <a:endParaRPr lang="en-US" dirty="0"/>
          </a:p>
          <a:p>
            <a:r>
              <a:rPr lang="en-US" dirty="0"/>
              <a:t>[7] </a:t>
            </a:r>
            <a:r>
              <a:rPr lang="ru-RU" dirty="0"/>
              <a:t>Документация </a:t>
            </a:r>
            <a:r>
              <a:rPr lang="en-US" dirty="0"/>
              <a:t>Catalyst - </a:t>
            </a:r>
            <a:r>
              <a:rPr lang="en-US" dirty="0">
                <a:hlinkClick r:id="rId8"/>
              </a:rPr>
              <a:t>catalyst-team/catalyst: Accelerated deep learning R&amp;D (github.com)</a:t>
            </a:r>
            <a:endParaRPr lang="en-US" dirty="0"/>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endParaRPr lang="ru-RU"/>
          </a:p>
        </p:txBody>
      </p:sp>
    </p:spTree>
    <p:extLst>
      <p:ext uri="{BB962C8B-B14F-4D97-AF65-F5344CB8AC3E}">
        <p14:creationId xmlns:p14="http://schemas.microsoft.com/office/powerpoint/2010/main" val="106076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3"/>
        <p:cNvGrpSpPr/>
        <p:nvPr/>
      </p:nvGrpSpPr>
      <p:grpSpPr>
        <a:xfrm>
          <a:off x="0" y="0"/>
          <a:ext cx="0" cy="0"/>
          <a:chOff x="0" y="0"/>
          <a:chExt cx="0" cy="0"/>
        </a:xfrm>
      </p:grpSpPr>
      <p:sp>
        <p:nvSpPr>
          <p:cNvPr id="344" name="Google Shape;344;p20"/>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Спасибо за внимание!</a:t>
            </a:r>
            <a:endParaRPr b="1" dirty="0">
              <a:solidFill>
                <a:srgbClr val="80BC00"/>
              </a:solidFill>
              <a:latin typeface="Calibri"/>
              <a:ea typeface="Calibri"/>
              <a:cs typeface="Calibri"/>
              <a:sym typeface="Calibri"/>
            </a:endParaRPr>
          </a:p>
        </p:txBody>
      </p:sp>
      <p:sp>
        <p:nvSpPr>
          <p:cNvPr id="347" name="Google Shape;347;p20"/>
          <p:cNvSpPr/>
          <p:nvPr/>
        </p:nvSpPr>
        <p:spPr>
          <a:xfrm>
            <a:off x="9409043" y="4683228"/>
            <a:ext cx="2199861" cy="58942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8" name="Google Shape;348;p20"/>
          <p:cNvPicPr preferRelativeResize="0"/>
          <p:nvPr/>
        </p:nvPicPr>
        <p:blipFill rotWithShape="1">
          <a:blip r:embed="rId3">
            <a:alphaModFix/>
          </a:blip>
          <a:srcRect/>
          <a:stretch/>
        </p:blipFill>
        <p:spPr>
          <a:xfrm>
            <a:off x="7547" y="4239"/>
            <a:ext cx="12196990" cy="4201185"/>
          </a:xfrm>
          <a:prstGeom prst="rect">
            <a:avLst/>
          </a:prstGeom>
          <a:noFill/>
          <a:ln>
            <a:noFill/>
          </a:ln>
        </p:spPr>
      </p:pic>
      <p:pic>
        <p:nvPicPr>
          <p:cNvPr id="349" name="Google Shape;349;p20"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42707" y="424760"/>
            <a:ext cx="1930970" cy="4344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004751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t>DaNetQA </a:t>
            </a:r>
            <a:r>
              <a:rPr lang="ru-RU" b="1" dirty="0"/>
              <a:t>– задача </a:t>
            </a:r>
            <a:r>
              <a:rPr lang="en-US" b="1" dirty="0"/>
              <a:t>NLP </a:t>
            </a:r>
            <a:r>
              <a:rPr lang="ru-RU" b="1" dirty="0"/>
              <a:t>бинарной классификации</a:t>
            </a:r>
            <a:endParaRPr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4</a:t>
            </a:r>
          </a:p>
        </p:txBody>
      </p:sp>
      <p:sp>
        <p:nvSpPr>
          <p:cNvPr id="2" name="Rectangle: Rounded Corners 1">
            <a:extLst>
              <a:ext uri="{FF2B5EF4-FFF2-40B4-BE49-F238E27FC236}">
                <a16:creationId xmlns:a16="http://schemas.microsoft.com/office/drawing/2014/main" id="{D2641B4D-C5A5-B386-8781-8B5C58ED787D}"/>
              </a:ext>
            </a:extLst>
          </p:cNvPr>
          <p:cNvSpPr/>
          <p:nvPr/>
        </p:nvSpPr>
        <p:spPr>
          <a:xfrm>
            <a:off x="1072017" y="3691042"/>
            <a:ext cx="2987454"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D7D9C61-FDC8-4E37-7A2A-13C6C477E064}"/>
              </a:ext>
            </a:extLst>
          </p:cNvPr>
          <p:cNvSpPr/>
          <p:nvPr/>
        </p:nvSpPr>
        <p:spPr>
          <a:xfrm>
            <a:off x="1072017" y="1751188"/>
            <a:ext cx="2987458"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6EA47E5A-CF3F-A657-0FBE-1C02F8B24157}"/>
              </a:ext>
            </a:extLst>
          </p:cNvPr>
          <p:cNvSpPr/>
          <p:nvPr/>
        </p:nvSpPr>
        <p:spPr>
          <a:xfrm>
            <a:off x="8617903" y="2701794"/>
            <a:ext cx="2893512"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EEBE2EB-EB1A-C6A4-8004-98B7F174C800}"/>
              </a:ext>
            </a:extLst>
          </p:cNvPr>
          <p:cNvSpPr/>
          <p:nvPr/>
        </p:nvSpPr>
        <p:spPr>
          <a:xfrm>
            <a:off x="4768241" y="1755772"/>
            <a:ext cx="2655518" cy="26555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NLP</a:t>
            </a:r>
          </a:p>
          <a:p>
            <a:pPr algn="ctr"/>
            <a:r>
              <a:rPr lang="en-US" sz="4000" b="1" dirty="0">
                <a:latin typeface="Calibri" panose="020F0502020204030204" pitchFamily="34" charset="0"/>
                <a:ea typeface="Calibri" panose="020F0502020204030204" pitchFamily="34" charset="0"/>
                <a:cs typeface="Calibri" panose="020F0502020204030204" pitchFamily="34" charset="0"/>
              </a:rPr>
              <a:t>UNIT</a:t>
            </a:r>
          </a:p>
        </p:txBody>
      </p:sp>
      <p:cxnSp>
        <p:nvCxnSpPr>
          <p:cNvPr id="7" name="Connector: Elbow 6">
            <a:extLst>
              <a:ext uri="{FF2B5EF4-FFF2-40B4-BE49-F238E27FC236}">
                <a16:creationId xmlns:a16="http://schemas.microsoft.com/office/drawing/2014/main" id="{A312E22D-77C0-6ABF-D4FF-E10CF862F702}"/>
              </a:ext>
            </a:extLst>
          </p:cNvPr>
          <p:cNvCxnSpPr>
            <a:cxnSpLocks/>
            <a:stCxn id="2" idx="3"/>
          </p:cNvCxnSpPr>
          <p:nvPr/>
        </p:nvCxnSpPr>
        <p:spPr>
          <a:xfrm flipV="1">
            <a:off x="4059471" y="3388964"/>
            <a:ext cx="708770"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 name="Connector: Elbow 7">
            <a:extLst>
              <a:ext uri="{FF2B5EF4-FFF2-40B4-BE49-F238E27FC236}">
                <a16:creationId xmlns:a16="http://schemas.microsoft.com/office/drawing/2014/main" id="{4D094DC3-C3D8-993D-F1E4-E94B9F17E391}"/>
              </a:ext>
            </a:extLst>
          </p:cNvPr>
          <p:cNvCxnSpPr>
            <a:cxnSpLocks/>
            <a:stCxn id="3" idx="3"/>
          </p:cNvCxnSpPr>
          <p:nvPr/>
        </p:nvCxnSpPr>
        <p:spPr>
          <a:xfrm>
            <a:off x="4059475" y="2114443"/>
            <a:ext cx="708766"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1" name="Connector: Elbow 10">
            <a:extLst>
              <a:ext uri="{FF2B5EF4-FFF2-40B4-BE49-F238E27FC236}">
                <a16:creationId xmlns:a16="http://schemas.microsoft.com/office/drawing/2014/main" id="{5DCDC34D-E84C-3BEB-53A7-8466FA0CD211}"/>
              </a:ext>
            </a:extLst>
          </p:cNvPr>
          <p:cNvCxnSpPr>
            <a:cxnSpLocks/>
            <a:stCxn id="5" idx="6"/>
            <a:endCxn id="4" idx="1"/>
          </p:cNvCxnSpPr>
          <p:nvPr/>
        </p:nvCxnSpPr>
        <p:spPr>
          <a:xfrm flipV="1">
            <a:off x="7423759" y="3068028"/>
            <a:ext cx="1194144" cy="15503"/>
          </a:xfrm>
          <a:prstGeom prst="bentConnector3">
            <a:avLst>
              <a:gd name="adj1" fmla="val -1399"/>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 name="Text Placeholder 22">
            <a:extLst>
              <a:ext uri="{FF2B5EF4-FFF2-40B4-BE49-F238E27FC236}">
                <a16:creationId xmlns:a16="http://schemas.microsoft.com/office/drawing/2014/main" id="{E1897883-91D1-FF8B-7A64-49C46A8EF588}"/>
              </a:ext>
            </a:extLst>
          </p:cNvPr>
          <p:cNvSpPr>
            <a:spLocks noGrp="1"/>
          </p:cNvSpPr>
          <p:nvPr>
            <p:ph type="body" idx="3"/>
          </p:nvPr>
        </p:nvSpPr>
        <p:spPr>
          <a:xfrm>
            <a:off x="801625" y="5020478"/>
            <a:ext cx="10291062" cy="1037726"/>
          </a:xfrm>
        </p:spPr>
        <p:txBody>
          <a:bodyPr/>
          <a:lstStyle/>
          <a:p>
            <a:pPr marL="114300" indent="0">
              <a:buNone/>
            </a:pPr>
            <a:r>
              <a:rPr lang="ru-RU" dirty="0"/>
              <a:t>Постановка задачи </a:t>
            </a:r>
            <a:r>
              <a:rPr lang="en-US" dirty="0"/>
              <a:t>DaNetQA</a:t>
            </a:r>
            <a:r>
              <a:rPr lang="ru-RU" dirty="0"/>
              <a:t>: есть вопрос, на который можно ответить да или нет (общий вопрос) и текст, относящийся к нему (контекст). Требуется ответить на вопрос Да или Нет.</a:t>
            </a:r>
          </a:p>
        </p:txBody>
      </p:sp>
    </p:spTree>
    <p:extLst>
      <p:ext uri="{BB962C8B-B14F-4D97-AF65-F5344CB8AC3E}">
        <p14:creationId xmlns:p14="http://schemas.microsoft.com/office/powerpoint/2010/main" val="19247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Данные</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5</a:t>
            </a:r>
            <a:endParaRPr dirty="0"/>
          </a:p>
        </p:txBody>
      </p:sp>
      <p:graphicFrame>
        <p:nvGraphicFramePr>
          <p:cNvPr id="6" name="Chart 5">
            <a:extLst>
              <a:ext uri="{FF2B5EF4-FFF2-40B4-BE49-F238E27FC236}">
                <a16:creationId xmlns:a16="http://schemas.microsoft.com/office/drawing/2014/main" id="{8175EB54-3C06-8D34-EF6E-CEE942B39C90}"/>
              </a:ext>
            </a:extLst>
          </p:cNvPr>
          <p:cNvGraphicFramePr/>
          <p:nvPr>
            <p:extLst>
              <p:ext uri="{D42A27DB-BD31-4B8C-83A1-F6EECF244321}">
                <p14:modId xmlns:p14="http://schemas.microsoft.com/office/powerpoint/2010/main" val="756054392"/>
              </p:ext>
            </p:extLst>
          </p:nvPr>
        </p:nvGraphicFramePr>
        <p:xfrm>
          <a:off x="9530568" y="628956"/>
          <a:ext cx="2274864" cy="2856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A79F7D-112C-9AE7-4EEF-D3DF7461EF3D}"/>
              </a:ext>
            </a:extLst>
          </p:cNvPr>
          <p:cNvGraphicFramePr/>
          <p:nvPr>
            <p:extLst>
              <p:ext uri="{D42A27DB-BD31-4B8C-83A1-F6EECF244321}">
                <p14:modId xmlns:p14="http://schemas.microsoft.com/office/powerpoint/2010/main" val="397514219"/>
              </p:ext>
            </p:extLst>
          </p:nvPr>
        </p:nvGraphicFramePr>
        <p:xfrm>
          <a:off x="9530568" y="3485469"/>
          <a:ext cx="2274864" cy="28565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70349" y="1668058"/>
            <a:ext cx="8605381" cy="15156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«Вы́ставочный центр» — станция Московского монорельса. Расположена между станциями «Улица Академика Королёва» и «Улица Сергея Эйзенштейна». Находится на территории Останкинского района Северо-Восточного административного округа города Москвы. Переход на станцию ВДНХ Калужско-Рижской линии. Названа в честь Всероссийского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01113"/>
            <a:ext cx="861790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Отметив некоторые недостатки и в целом удачную конструкцию, специалисты ГАУ не рекомендовали принимать ПП Калашникова на вооружение по технологическим причинам. Заключение гласило: С 1942 года Калашников работал на Центральном научно-исследовательском полигоне стрелкового и миномётного вооружения ГАУ РККА. Здесь в 1944 году он создал опытный образец самозарядного карабина, который, хотя и не вышел в серийное производство, частично послужил прототипом для создания автомата. С 1945 года Михаил Калашников начал разработку автоматического оружия под промежуточный патрон 7,62×39 образца 1943 года. Автомат Калашникова победил в конкурсе 1947 года и был принят на вооружение.</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5999483"/>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автомат калашникова в вов?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84542" y="3429000"/>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43185"/>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66984" y="3187177"/>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10733311"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Анализ данных</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6</a:t>
            </a:r>
            <a:endParaRPr dirty="0"/>
          </a:p>
        </p:txBody>
      </p:sp>
      <p:pic>
        <p:nvPicPr>
          <p:cNvPr id="11" name="Picture 10">
            <a:extLst>
              <a:ext uri="{FF2B5EF4-FFF2-40B4-BE49-F238E27FC236}">
                <a16:creationId xmlns:a16="http://schemas.microsoft.com/office/drawing/2014/main" id="{8711DF6D-C032-7F9A-9AD6-1EAC31DAD4CE}"/>
              </a:ext>
            </a:extLst>
          </p:cNvPr>
          <p:cNvPicPr>
            <a:picLocks noChangeAspect="1"/>
          </p:cNvPicPr>
          <p:nvPr/>
        </p:nvPicPr>
        <p:blipFill rotWithShape="1">
          <a:blip r:embed="rId3"/>
          <a:srcRect l="4374" t="7734" r="1053"/>
          <a:stretch/>
        </p:blipFill>
        <p:spPr>
          <a:xfrm>
            <a:off x="971811" y="1347193"/>
            <a:ext cx="6160510" cy="1015249"/>
          </a:xfrm>
          <a:prstGeom prst="rect">
            <a:avLst/>
          </a:prstGeom>
        </p:spPr>
      </p:pic>
      <p:pic>
        <p:nvPicPr>
          <p:cNvPr id="13" name="Picture 12">
            <a:extLst>
              <a:ext uri="{FF2B5EF4-FFF2-40B4-BE49-F238E27FC236}">
                <a16:creationId xmlns:a16="http://schemas.microsoft.com/office/drawing/2014/main" id="{71AE706E-C8DC-E4C0-A786-F0D03F99D260}"/>
              </a:ext>
            </a:extLst>
          </p:cNvPr>
          <p:cNvPicPr>
            <a:picLocks noChangeAspect="1"/>
          </p:cNvPicPr>
          <p:nvPr/>
        </p:nvPicPr>
        <p:blipFill rotWithShape="1">
          <a:blip r:embed="rId4"/>
          <a:srcRect l="4374" t="7734" r="1053"/>
          <a:stretch/>
        </p:blipFill>
        <p:spPr>
          <a:xfrm>
            <a:off x="971810" y="3295311"/>
            <a:ext cx="6160510" cy="1015249"/>
          </a:xfrm>
          <a:prstGeom prst="rect">
            <a:avLst/>
          </a:prstGeom>
        </p:spPr>
      </p:pic>
      <p:pic>
        <p:nvPicPr>
          <p:cNvPr id="16" name="Picture 15">
            <a:extLst>
              <a:ext uri="{FF2B5EF4-FFF2-40B4-BE49-F238E27FC236}">
                <a16:creationId xmlns:a16="http://schemas.microsoft.com/office/drawing/2014/main" id="{08BA6A9D-9EC6-7CFF-265D-E85A03E27DF8}"/>
              </a:ext>
            </a:extLst>
          </p:cNvPr>
          <p:cNvPicPr>
            <a:picLocks noChangeAspect="1"/>
          </p:cNvPicPr>
          <p:nvPr/>
        </p:nvPicPr>
        <p:blipFill rotWithShape="1">
          <a:blip r:embed="rId5"/>
          <a:srcRect l="4374" t="7734" r="1053"/>
          <a:stretch/>
        </p:blipFill>
        <p:spPr>
          <a:xfrm>
            <a:off x="971809" y="2287247"/>
            <a:ext cx="6160511" cy="1015249"/>
          </a:xfrm>
          <a:prstGeom prst="rect">
            <a:avLst/>
          </a:prstGeom>
        </p:spPr>
      </p:pic>
      <p:pic>
        <p:nvPicPr>
          <p:cNvPr id="18" name="Picture 17">
            <a:extLst>
              <a:ext uri="{FF2B5EF4-FFF2-40B4-BE49-F238E27FC236}">
                <a16:creationId xmlns:a16="http://schemas.microsoft.com/office/drawing/2014/main" id="{060322FB-8444-5F9E-3BB8-2DE1C5698B93}"/>
              </a:ext>
            </a:extLst>
          </p:cNvPr>
          <p:cNvPicPr>
            <a:picLocks noChangeAspect="1"/>
          </p:cNvPicPr>
          <p:nvPr/>
        </p:nvPicPr>
        <p:blipFill rotWithShape="1">
          <a:blip r:embed="rId6"/>
          <a:srcRect l="4374" t="7734" r="1053"/>
          <a:stretch/>
        </p:blipFill>
        <p:spPr>
          <a:xfrm>
            <a:off x="971809" y="4303375"/>
            <a:ext cx="6160510" cy="1015249"/>
          </a:xfrm>
          <a:prstGeom prst="rect">
            <a:avLst/>
          </a:prstGeom>
        </p:spPr>
      </p:pic>
      <p:graphicFrame>
        <p:nvGraphicFramePr>
          <p:cNvPr id="19" name="Table 19">
            <a:extLst>
              <a:ext uri="{FF2B5EF4-FFF2-40B4-BE49-F238E27FC236}">
                <a16:creationId xmlns:a16="http://schemas.microsoft.com/office/drawing/2014/main" id="{183834B0-8997-4444-7498-2166B69BDF66}"/>
              </a:ext>
            </a:extLst>
          </p:cNvPr>
          <p:cNvGraphicFramePr>
            <a:graphicFrameLocks noGrp="1"/>
          </p:cNvGraphicFramePr>
          <p:nvPr>
            <p:extLst>
              <p:ext uri="{D42A27DB-BD31-4B8C-83A1-F6EECF244321}">
                <p14:modId xmlns:p14="http://schemas.microsoft.com/office/powerpoint/2010/main" val="189432597"/>
              </p:ext>
            </p:extLst>
          </p:nvPr>
        </p:nvGraphicFramePr>
        <p:xfrm>
          <a:off x="7293864" y="1348787"/>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вопроса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23" name="Text Placeholder 22">
            <a:extLst>
              <a:ext uri="{FF2B5EF4-FFF2-40B4-BE49-F238E27FC236}">
                <a16:creationId xmlns:a16="http://schemas.microsoft.com/office/drawing/2014/main" id="{DFE4E9E7-264A-A04E-1FE0-93A30E0F7B68}"/>
              </a:ext>
            </a:extLst>
          </p:cNvPr>
          <p:cNvSpPr>
            <a:spLocks noGrp="1"/>
          </p:cNvSpPr>
          <p:nvPr>
            <p:ph type="body" idx="3"/>
          </p:nvPr>
        </p:nvSpPr>
        <p:spPr>
          <a:xfrm>
            <a:off x="838201" y="5318624"/>
            <a:ext cx="10291062" cy="1037726"/>
          </a:xfrm>
        </p:spPr>
        <p:txBody>
          <a:bodyPr/>
          <a:lstStyle/>
          <a:p>
            <a:pPr marL="114300" indent="0">
              <a:buNone/>
            </a:pPr>
            <a:r>
              <a:rPr lang="ru-RU" dirty="0"/>
              <a:t>Критическая масса кортежей состоит из вопроса в 25-50 символов или 7 слов и контекста в 550-700 символов или 70-130 слов. Но есть выбросы, доходящие до 182 символов или 30 слов в вопросе и 3200 символов и 587 слов.</a:t>
            </a:r>
          </a:p>
        </p:txBody>
      </p:sp>
      <p:graphicFrame>
        <p:nvGraphicFramePr>
          <p:cNvPr id="24" name="Table 19">
            <a:extLst>
              <a:ext uri="{FF2B5EF4-FFF2-40B4-BE49-F238E27FC236}">
                <a16:creationId xmlns:a16="http://schemas.microsoft.com/office/drawing/2014/main" id="{68337242-B05E-52A3-F1E2-9BA03237781C}"/>
              </a:ext>
            </a:extLst>
          </p:cNvPr>
          <p:cNvGraphicFramePr>
            <a:graphicFrameLocks noGrp="1"/>
          </p:cNvGraphicFramePr>
          <p:nvPr>
            <p:extLst>
              <p:ext uri="{D42A27DB-BD31-4B8C-83A1-F6EECF244321}">
                <p14:modId xmlns:p14="http://schemas.microsoft.com/office/powerpoint/2010/main" val="2461220938"/>
              </p:ext>
            </p:extLst>
          </p:nvPr>
        </p:nvGraphicFramePr>
        <p:xfrm>
          <a:off x="7293864" y="3302496"/>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контекста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587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30" name="Left Brace 29">
            <a:extLst>
              <a:ext uri="{FF2B5EF4-FFF2-40B4-BE49-F238E27FC236}">
                <a16:creationId xmlns:a16="http://schemas.microsoft.com/office/drawing/2014/main" id="{AB22D3EB-A397-E46A-B3CF-334269A41350}"/>
              </a:ext>
            </a:extLst>
          </p:cNvPr>
          <p:cNvSpPr/>
          <p:nvPr/>
        </p:nvSpPr>
        <p:spPr>
          <a:xfrm>
            <a:off x="630936" y="1347193"/>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вопроса</a:t>
            </a:r>
          </a:p>
          <a:p>
            <a:pPr algn="ctr"/>
            <a:endParaRPr lang="ru-RU" dirty="0"/>
          </a:p>
          <a:p>
            <a:pPr algn="ctr"/>
            <a:endParaRPr lang="ru-RU" dirty="0"/>
          </a:p>
          <a:p>
            <a:pPr algn="ctr"/>
            <a:endParaRPr lang="ru-RU" dirty="0"/>
          </a:p>
        </p:txBody>
      </p:sp>
      <p:sp>
        <p:nvSpPr>
          <p:cNvPr id="31" name="Left Brace 30">
            <a:extLst>
              <a:ext uri="{FF2B5EF4-FFF2-40B4-BE49-F238E27FC236}">
                <a16:creationId xmlns:a16="http://schemas.microsoft.com/office/drawing/2014/main" id="{86F354E8-E89A-ACE4-58F2-47E9C76CE13F}"/>
              </a:ext>
            </a:extLst>
          </p:cNvPr>
          <p:cNvSpPr/>
          <p:nvPr/>
        </p:nvSpPr>
        <p:spPr>
          <a:xfrm>
            <a:off x="630936" y="3304009"/>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контекста</a:t>
            </a:r>
          </a:p>
          <a:p>
            <a:pPr algn="ctr"/>
            <a:endParaRPr lang="ru-RU" dirty="0"/>
          </a:p>
          <a:p>
            <a:pPr algn="ctr"/>
            <a:endParaRPr lang="ru-RU" dirty="0"/>
          </a:p>
          <a:p>
            <a:pPr algn="ctr"/>
            <a:endParaRPr lang="ru-RU" dirty="0"/>
          </a:p>
        </p:txBody>
      </p:sp>
      <p:sp>
        <p:nvSpPr>
          <p:cNvPr id="32" name="TextBox 31">
            <a:extLst>
              <a:ext uri="{FF2B5EF4-FFF2-40B4-BE49-F238E27FC236}">
                <a16:creationId xmlns:a16="http://schemas.microsoft.com/office/drawing/2014/main" id="{FDE3E290-3139-709E-9B8C-45D879BF1B36}"/>
              </a:ext>
            </a:extLst>
          </p:cNvPr>
          <p:cNvSpPr txBox="1"/>
          <p:nvPr/>
        </p:nvSpPr>
        <p:spPr>
          <a:xfrm>
            <a:off x="849088" y="1257230"/>
            <a:ext cx="928459" cy="307777"/>
          </a:xfrm>
          <a:prstGeom prst="rect">
            <a:avLst/>
          </a:prstGeom>
          <a:noFill/>
        </p:spPr>
        <p:txBody>
          <a:bodyPr wrap="none" rtlCol="0">
            <a:spAutoFit/>
          </a:bodyPr>
          <a:lstStyle/>
          <a:p>
            <a:r>
              <a:rPr lang="ru-RU" dirty="0"/>
              <a:t>символы</a:t>
            </a:r>
          </a:p>
        </p:txBody>
      </p:sp>
      <p:sp>
        <p:nvSpPr>
          <p:cNvPr id="33" name="TextBox 32">
            <a:extLst>
              <a:ext uri="{FF2B5EF4-FFF2-40B4-BE49-F238E27FC236}">
                <a16:creationId xmlns:a16="http://schemas.microsoft.com/office/drawing/2014/main" id="{950A125B-1D6D-FEB1-C79C-BD6CEF291557}"/>
              </a:ext>
            </a:extLst>
          </p:cNvPr>
          <p:cNvSpPr txBox="1"/>
          <p:nvPr/>
        </p:nvSpPr>
        <p:spPr>
          <a:xfrm>
            <a:off x="898656" y="3203040"/>
            <a:ext cx="928459" cy="307777"/>
          </a:xfrm>
          <a:prstGeom prst="rect">
            <a:avLst/>
          </a:prstGeom>
          <a:noFill/>
        </p:spPr>
        <p:txBody>
          <a:bodyPr wrap="none" rtlCol="0">
            <a:spAutoFit/>
          </a:bodyPr>
          <a:lstStyle/>
          <a:p>
            <a:r>
              <a:rPr lang="ru-RU" dirty="0"/>
              <a:t>символы</a:t>
            </a:r>
          </a:p>
        </p:txBody>
      </p:sp>
      <p:sp>
        <p:nvSpPr>
          <p:cNvPr id="34" name="TextBox 33">
            <a:extLst>
              <a:ext uri="{FF2B5EF4-FFF2-40B4-BE49-F238E27FC236}">
                <a16:creationId xmlns:a16="http://schemas.microsoft.com/office/drawing/2014/main" id="{9BD5E4F2-DE2F-8367-0833-99DC2A0F59C7}"/>
              </a:ext>
            </a:extLst>
          </p:cNvPr>
          <p:cNvSpPr txBox="1"/>
          <p:nvPr/>
        </p:nvSpPr>
        <p:spPr>
          <a:xfrm>
            <a:off x="886904" y="2203676"/>
            <a:ext cx="673582" cy="307777"/>
          </a:xfrm>
          <a:prstGeom prst="rect">
            <a:avLst/>
          </a:prstGeom>
          <a:noFill/>
        </p:spPr>
        <p:txBody>
          <a:bodyPr wrap="none" rtlCol="0">
            <a:spAutoFit/>
          </a:bodyPr>
          <a:lstStyle/>
          <a:p>
            <a:r>
              <a:rPr lang="ru-RU" dirty="0"/>
              <a:t>слова</a:t>
            </a:r>
          </a:p>
        </p:txBody>
      </p:sp>
      <p:sp>
        <p:nvSpPr>
          <p:cNvPr id="35" name="TextBox 34">
            <a:extLst>
              <a:ext uri="{FF2B5EF4-FFF2-40B4-BE49-F238E27FC236}">
                <a16:creationId xmlns:a16="http://schemas.microsoft.com/office/drawing/2014/main" id="{06F5D280-549E-4945-B1B8-3BF13891C5ED}"/>
              </a:ext>
            </a:extLst>
          </p:cNvPr>
          <p:cNvSpPr txBox="1"/>
          <p:nvPr/>
        </p:nvSpPr>
        <p:spPr>
          <a:xfrm>
            <a:off x="926088" y="4220996"/>
            <a:ext cx="673582" cy="307777"/>
          </a:xfrm>
          <a:prstGeom prst="rect">
            <a:avLst/>
          </a:prstGeom>
          <a:noFill/>
        </p:spPr>
        <p:txBody>
          <a:bodyPr wrap="none" rtlCol="0">
            <a:spAutoFit/>
          </a:bodyPr>
          <a:lstStyle/>
          <a:p>
            <a:r>
              <a:rPr lang="ru-RU" dirty="0"/>
              <a:t>слова</a:t>
            </a:r>
          </a:p>
        </p:txBody>
      </p:sp>
    </p:spTree>
    <p:extLst>
      <p:ext uri="{BB962C8B-B14F-4D97-AF65-F5344CB8AC3E}">
        <p14:creationId xmlns:p14="http://schemas.microsoft.com/office/powerpoint/2010/main" val="225104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7</a:t>
            </a:r>
            <a:endParaRPr lang="ru-RU" dirty="0"/>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2217195265"/>
              </p:ext>
            </p:extLst>
          </p:nvPr>
        </p:nvGraphicFramePr>
        <p:xfrm>
          <a:off x="620489" y="1429825"/>
          <a:ext cx="11035430" cy="498336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«В</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 — станция Московского монорельса. Расположена между станциями «Улица Академика Корол</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ё</a:t>
                      </a:r>
                      <a:r>
                        <a:rPr lang="ru-RU" sz="1100" dirty="0">
                          <a:latin typeface="Calibri Light" panose="020F0302020204030204" pitchFamily="34" charset="0"/>
                          <a:ea typeface="Calibri Light" panose="020F0302020204030204" pitchFamily="34" charset="0"/>
                          <a:cs typeface="Calibri Light" panose="020F0302020204030204" pitchFamily="34" charset="0"/>
                        </a:rPr>
                        <a:t>ва» и «Улица Сергея Э</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зенште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на». Находится на территории Останкинского ра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она Северо-Восточного административного округа города Москвы. Переход на станцию ВДНХ Калужско-Рижско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линии. Названа в честь Всеросси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ыставочныи центр» — станция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осковского монорельса.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dirty="0">
                          <a:latin typeface="Calibri Light" panose="020F0302020204030204" pitchFamily="34" charset="0"/>
                          <a:ea typeface="Calibri Light" panose="020F0302020204030204" pitchFamily="34" charset="0"/>
                          <a:cs typeface="Calibri Light" panose="020F0302020204030204" pitchFamily="34" charset="0"/>
                        </a:rPr>
                        <a:t>кадемика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оролева»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ергея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Э</a:t>
                      </a:r>
                      <a:r>
                        <a:rPr lang="ru-RU" sz="1100" dirty="0">
                          <a:latin typeface="Calibri Light" panose="020F0302020204030204" pitchFamily="34" charset="0"/>
                          <a:ea typeface="Calibri Light" panose="020F0302020204030204" pitchFamily="34" charset="0"/>
                          <a:cs typeface="Calibri Light" panose="020F0302020204030204" pitchFamily="34" charset="0"/>
                        </a:rPr>
                        <a:t>изенштеина».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аходится на территории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станкинского раиона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осточного административного округа города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осквы.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ереход на станцию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ижскои линии.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азвана в честь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сероссииского выставочного центра — названия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 —</a:t>
                      </a:r>
                      <a:r>
                        <a:rPr lang="ru-RU" sz="1100" dirty="0">
                          <a:latin typeface="Calibri Light" panose="020F0302020204030204" pitchFamily="34" charset="0"/>
                          <a:ea typeface="Calibri Light" panose="020F0302020204030204" pitchFamily="34" charset="0"/>
                          <a:cs typeface="Calibri Light" panose="020F0302020204030204" pitchFamily="34" charset="0"/>
                        </a:rPr>
                        <a:t> станция московского монорельса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расположена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академика королева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находится на территории останкинского раиона северо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восточного административного округа города москвы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переход на станцию вднх калужско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рижскои линии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названа в честь всероссииского выставочного центра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названия вднх с 1992 по 2014 год</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20 ноября 2004 года линия монорельса начала работать 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экскурсионном режиме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перевезла первых пассажиров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это 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выставочныи центр станция московского монорельса расположена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между</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станциями улица академика королева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 находится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территории останкинского раиона северо восточного административного округа города москвы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станцию вднх калужско рижскои линии названа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честь всероссииского выставочного центра названия вднх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1992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2014 год 20 ноября 2004 года линия монорельса начала работать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экскурсионном режиме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перевезла первых пассажиров</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московск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располож</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иями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академик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королев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серге</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эизенштеин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наход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ится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останкинск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север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восточн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административн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округ</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город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ию</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калужск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рижско</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всероссииск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выставочн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1992 2014 год 20 ноябр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2004 год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нача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ла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работа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ть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ном</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режим</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ых</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пассажир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ов</a:t>
                      </a: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 центр станц московск монорельс располож станц улиц академик королев улиц серге эизенштеин наход территор останкинск раион север восточн административн округ город москв переход танц вднх калужск рижско лин назва чест всероссииск выставочн центр назван вднх 19922014 год 20 ноябр 2004 год лин монорельс нача работа экскурсион режим перевезл перв пассажир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70175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8</a:t>
            </a:r>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1961223351"/>
              </p:ext>
            </p:extLst>
          </p:nvPr>
        </p:nvGraphicFramePr>
        <p:xfrm>
          <a:off x="620489" y="1429825"/>
          <a:ext cx="11035430" cy="339450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130264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a:xfrm>
            <a:off x="620489" y="613354"/>
            <a:ext cx="7948354" cy="589424"/>
          </a:xfrm>
        </p:spPr>
        <p:txBody>
          <a:bodyPr/>
          <a:lstStyle/>
          <a:p>
            <a:r>
              <a:rPr lang="ru-RU" dirty="0"/>
              <a:t>Изменение длины в символах и словах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9</a:t>
            </a:r>
          </a:p>
        </p:txBody>
      </p:sp>
      <mc:AlternateContent xmlns:mc="http://schemas.openxmlformats.org/markup-compatibility/2006" xmlns:cx2="http://schemas.microsoft.com/office/drawing/2015/10/21/chartex">
        <mc:Choice Requires="cx2">
          <p:graphicFrame>
            <p:nvGraphicFramePr>
              <p:cNvPr id="5" name="Chart 4">
                <a:extLst>
                  <a:ext uri="{FF2B5EF4-FFF2-40B4-BE49-F238E27FC236}">
                    <a16:creationId xmlns:a16="http://schemas.microsoft.com/office/drawing/2014/main" id="{D8C8E1A2-CABD-6863-AF3A-0B113D8E3432}"/>
                  </a:ext>
                </a:extLst>
              </p:cNvPr>
              <p:cNvGraphicFramePr/>
              <p:nvPr>
                <p:extLst>
                  <p:ext uri="{D42A27DB-BD31-4B8C-83A1-F6EECF244321}">
                    <p14:modId xmlns:p14="http://schemas.microsoft.com/office/powerpoint/2010/main" val="2308694302"/>
                  </p:ext>
                </p:extLst>
              </p:nvPr>
            </p:nvGraphicFramePr>
            <p:xfrm>
              <a:off x="1636734" y="1272253"/>
              <a:ext cx="2573648" cy="25455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D8C8E1A2-CABD-6863-AF3A-0B113D8E3432}"/>
                  </a:ext>
                </a:extLst>
              </p:cNvPr>
              <p:cNvPicPr>
                <a:picLocks noGrp="1" noRot="1" noChangeAspect="1" noMove="1" noResize="1" noEditPoints="1" noAdjustHandles="1" noChangeArrowheads="1" noChangeShapeType="1"/>
              </p:cNvPicPr>
              <p:nvPr/>
            </p:nvPicPr>
            <p:blipFill>
              <a:blip r:embed="rId3"/>
              <a:stretch>
                <a:fillRect/>
              </a:stretch>
            </p:blipFill>
            <p:spPr>
              <a:xfrm>
                <a:off x="1636734" y="1272253"/>
                <a:ext cx="2573648" cy="2545584"/>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8" name="Chart 7">
                <a:extLst>
                  <a:ext uri="{FF2B5EF4-FFF2-40B4-BE49-F238E27FC236}">
                    <a16:creationId xmlns:a16="http://schemas.microsoft.com/office/drawing/2014/main" id="{55CDA444-4645-8BD3-C811-1CBBE5B4654D}"/>
                  </a:ext>
                </a:extLst>
              </p:cNvPr>
              <p:cNvGraphicFramePr/>
              <p:nvPr>
                <p:extLst>
                  <p:ext uri="{D42A27DB-BD31-4B8C-83A1-F6EECF244321}">
                    <p14:modId xmlns:p14="http://schemas.microsoft.com/office/powerpoint/2010/main" val="3348721121"/>
                  </p:ext>
                </p:extLst>
              </p:nvPr>
            </p:nvGraphicFramePr>
            <p:xfrm>
              <a:off x="4298060" y="1279324"/>
              <a:ext cx="2323577" cy="25385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55CDA444-4645-8BD3-C811-1CBBE5B4654D}"/>
                  </a:ext>
                </a:extLst>
              </p:cNvPr>
              <p:cNvPicPr>
                <a:picLocks noGrp="1" noRot="1" noChangeAspect="1" noMove="1" noResize="1" noEditPoints="1" noAdjustHandles="1" noChangeArrowheads="1" noChangeShapeType="1"/>
              </p:cNvPicPr>
              <p:nvPr/>
            </p:nvPicPr>
            <p:blipFill>
              <a:blip r:embed="rId5"/>
              <a:stretch>
                <a:fillRect/>
              </a:stretch>
            </p:blipFill>
            <p:spPr>
              <a:xfrm>
                <a:off x="4298060" y="1279324"/>
                <a:ext cx="2323577"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9" name="Chart 8">
                <a:extLst>
                  <a:ext uri="{FF2B5EF4-FFF2-40B4-BE49-F238E27FC236}">
                    <a16:creationId xmlns:a16="http://schemas.microsoft.com/office/drawing/2014/main" id="{EC527EE5-E4B5-3E11-1494-38B5632408F3}"/>
                  </a:ext>
                </a:extLst>
              </p:cNvPr>
              <p:cNvGraphicFramePr/>
              <p:nvPr>
                <p:extLst>
                  <p:ext uri="{D42A27DB-BD31-4B8C-83A1-F6EECF244321}">
                    <p14:modId xmlns:p14="http://schemas.microsoft.com/office/powerpoint/2010/main" val="3914638487"/>
                  </p:ext>
                </p:extLst>
              </p:nvPr>
            </p:nvGraphicFramePr>
            <p:xfrm>
              <a:off x="1636734" y="3817837"/>
              <a:ext cx="2472844" cy="253851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EC527EE5-E4B5-3E11-1494-38B5632408F3}"/>
                  </a:ext>
                </a:extLst>
              </p:cNvPr>
              <p:cNvPicPr>
                <a:picLocks noGrp="1" noRot="1" noChangeAspect="1" noMove="1" noResize="1" noEditPoints="1" noAdjustHandles="1" noChangeArrowheads="1" noChangeShapeType="1"/>
              </p:cNvPicPr>
              <p:nvPr/>
            </p:nvPicPr>
            <p:blipFill>
              <a:blip r:embed="rId7"/>
              <a:stretch>
                <a:fillRect/>
              </a:stretch>
            </p:blipFill>
            <p:spPr>
              <a:xfrm>
                <a:off x="1636734" y="3817837"/>
                <a:ext cx="2472844"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0" name="Chart 9">
                <a:extLst>
                  <a:ext uri="{FF2B5EF4-FFF2-40B4-BE49-F238E27FC236}">
                    <a16:creationId xmlns:a16="http://schemas.microsoft.com/office/drawing/2014/main" id="{6F5E4C05-91AF-24CB-8EFF-08C94A7639EC}"/>
                  </a:ext>
                </a:extLst>
              </p:cNvPr>
              <p:cNvGraphicFramePr/>
              <p:nvPr>
                <p:extLst>
                  <p:ext uri="{D42A27DB-BD31-4B8C-83A1-F6EECF244321}">
                    <p14:modId xmlns:p14="http://schemas.microsoft.com/office/powerpoint/2010/main" val="2614573471"/>
                  </p:ext>
                </p:extLst>
              </p:nvPr>
            </p:nvGraphicFramePr>
            <p:xfrm>
              <a:off x="4109577" y="3817837"/>
              <a:ext cx="2323577" cy="2538513"/>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0" name="Chart 9">
                <a:extLst>
                  <a:ext uri="{FF2B5EF4-FFF2-40B4-BE49-F238E27FC236}">
                    <a16:creationId xmlns:a16="http://schemas.microsoft.com/office/drawing/2014/main" id="{6F5E4C05-91AF-24CB-8EFF-08C94A7639EC}"/>
                  </a:ext>
                </a:extLst>
              </p:cNvPr>
              <p:cNvPicPr>
                <a:picLocks noGrp="1" noRot="1" noChangeAspect="1" noMove="1" noResize="1" noEditPoints="1" noAdjustHandles="1" noChangeArrowheads="1" noChangeShapeType="1"/>
              </p:cNvPicPr>
              <p:nvPr/>
            </p:nvPicPr>
            <p:blipFill>
              <a:blip r:embed="rId9"/>
              <a:stretch>
                <a:fillRect/>
              </a:stretch>
            </p:blipFill>
            <p:spPr>
              <a:xfrm>
                <a:off x="4109577" y="3817837"/>
                <a:ext cx="2323577" cy="2538513"/>
              </a:xfrm>
              <a:prstGeom prst="rect">
                <a:avLst/>
              </a:prstGeom>
            </p:spPr>
          </p:pic>
        </mc:Fallback>
      </mc:AlternateContent>
      <p:sp>
        <p:nvSpPr>
          <p:cNvPr id="12" name="Callout: Down Arrow 11">
            <a:extLst>
              <a:ext uri="{FF2B5EF4-FFF2-40B4-BE49-F238E27FC236}">
                <a16:creationId xmlns:a16="http://schemas.microsoft.com/office/drawing/2014/main" id="{0CFFF272-12E5-BFA6-3923-264CB83D64DD}"/>
              </a:ext>
            </a:extLst>
          </p:cNvPr>
          <p:cNvSpPr/>
          <p:nvPr/>
        </p:nvSpPr>
        <p:spPr>
          <a:xfrm>
            <a:off x="7401027" y="1933989"/>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none" strike="noStrike" cap="none" dirty="0">
                <a:latin typeface="Calibri"/>
                <a:ea typeface="Calibri"/>
                <a:cs typeface="Calibri"/>
                <a:sym typeface="Calibri"/>
              </a:rPr>
              <a:t>L0: </a:t>
            </a:r>
            <a:r>
              <a:rPr lang="ru-RU" sz="1400" u="none" strike="noStrike" cap="none" dirty="0">
                <a:latin typeface="Calibri"/>
                <a:ea typeface="Calibri"/>
                <a:cs typeface="Calibri"/>
                <a:sym typeface="Calibri"/>
              </a:rPr>
              <a:t>исходные данные </a:t>
            </a:r>
            <a:endParaRPr lang="ru-RU" sz="1400" u="none" strike="noStrike" cap="none" dirty="0"/>
          </a:p>
        </p:txBody>
      </p:sp>
      <p:sp>
        <p:nvSpPr>
          <p:cNvPr id="18" name="Callout: Down Arrow 17">
            <a:extLst>
              <a:ext uri="{FF2B5EF4-FFF2-40B4-BE49-F238E27FC236}">
                <a16:creationId xmlns:a16="http://schemas.microsoft.com/office/drawing/2014/main" id="{3E2EC4E1-96C3-4B88-B033-8859538B3CD2}"/>
              </a:ext>
            </a:extLst>
          </p:cNvPr>
          <p:cNvSpPr/>
          <p:nvPr/>
        </p:nvSpPr>
        <p:spPr>
          <a:xfrm>
            <a:off x="7401027" y="2592888"/>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Calibri"/>
                <a:ea typeface="Calibri"/>
                <a:cs typeface="Calibri"/>
                <a:sym typeface="Calibri"/>
              </a:rPr>
              <a:t>L1: </a:t>
            </a:r>
            <a:r>
              <a:rPr lang="ru-RU" sz="1400" u="none" strike="noStrike" cap="none" dirty="0">
                <a:latin typeface="Calibri"/>
                <a:ea typeface="Calibri"/>
                <a:cs typeface="Calibri"/>
                <a:sym typeface="Calibri"/>
              </a:rPr>
              <a:t>убираем</a:t>
            </a:r>
            <a:r>
              <a:rPr lang="ru-RU" sz="1400" u="none" strike="noStrike" cap="none" baseline="0" dirty="0">
                <a:latin typeface="Calibri"/>
                <a:ea typeface="Calibri"/>
                <a:cs typeface="Calibri"/>
                <a:sym typeface="Calibri"/>
              </a:rPr>
              <a:t> </a:t>
            </a:r>
            <a:r>
              <a:rPr lang="ru-RU" sz="1400" u="none" strike="noStrike" cap="none" dirty="0">
                <a:latin typeface="Calibri"/>
                <a:ea typeface="Calibri"/>
                <a:cs typeface="Calibri"/>
                <a:sym typeface="Calibri"/>
              </a:rPr>
              <a:t>юникод символы </a:t>
            </a:r>
            <a:endParaRPr lang="ru-RU" sz="1400" u="none" strike="noStrike" cap="none" dirty="0"/>
          </a:p>
        </p:txBody>
      </p:sp>
      <p:sp>
        <p:nvSpPr>
          <p:cNvPr id="19" name="Callout: Down Arrow 18">
            <a:extLst>
              <a:ext uri="{FF2B5EF4-FFF2-40B4-BE49-F238E27FC236}">
                <a16:creationId xmlns:a16="http://schemas.microsoft.com/office/drawing/2014/main" id="{598C15FE-5278-EC4A-476A-5D40958F8EF8}"/>
              </a:ext>
            </a:extLst>
          </p:cNvPr>
          <p:cNvSpPr/>
          <p:nvPr/>
        </p:nvSpPr>
        <p:spPr>
          <a:xfrm>
            <a:off x="7401026" y="3251787"/>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ru-RU" sz="1400" u="none" strike="noStrike" cap="none" dirty="0">
                <a:latin typeface="Calibri"/>
                <a:ea typeface="Calibri"/>
                <a:cs typeface="Calibri"/>
                <a:sym typeface="Calibri"/>
              </a:rPr>
              <a:t>L2: переводим в нижний регистр</a:t>
            </a:r>
            <a:endParaRPr lang="ru-RU" sz="1400" u="none" strike="noStrike" cap="none" dirty="0"/>
          </a:p>
        </p:txBody>
      </p:sp>
      <p:sp>
        <p:nvSpPr>
          <p:cNvPr id="20" name="Callout: Down Arrow 19">
            <a:extLst>
              <a:ext uri="{FF2B5EF4-FFF2-40B4-BE49-F238E27FC236}">
                <a16:creationId xmlns:a16="http://schemas.microsoft.com/office/drawing/2014/main" id="{706945D8-3EFC-369D-6FB2-8101B8214DFF}"/>
              </a:ext>
            </a:extLst>
          </p:cNvPr>
          <p:cNvSpPr/>
          <p:nvPr/>
        </p:nvSpPr>
        <p:spPr>
          <a:xfrm>
            <a:off x="7401026" y="3906534"/>
            <a:ext cx="3349198" cy="858024"/>
          </a:xfrm>
          <a:prstGeom prst="downArrowCallout">
            <a:avLst>
              <a:gd name="adj1" fmla="val 68875"/>
              <a:gd name="adj2" fmla="val 77187"/>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L3: </a:t>
            </a:r>
            <a:r>
              <a:rPr lang="ru-RU" sz="1400" u="none" strike="noStrike" cap="none" dirty="0"/>
              <a:t>удаляем служебные символы и пунктуацию</a:t>
            </a:r>
            <a:endParaRPr lang="en-US" sz="1400" u="none" strike="noStrike" cap="none" dirty="0"/>
          </a:p>
        </p:txBody>
      </p:sp>
      <p:sp>
        <p:nvSpPr>
          <p:cNvPr id="21" name="Callout: Down Arrow 20">
            <a:extLst>
              <a:ext uri="{FF2B5EF4-FFF2-40B4-BE49-F238E27FC236}">
                <a16:creationId xmlns:a16="http://schemas.microsoft.com/office/drawing/2014/main" id="{A03A8BF7-8033-9CA7-6254-F431493F5EE8}"/>
              </a:ext>
            </a:extLst>
          </p:cNvPr>
          <p:cNvSpPr/>
          <p:nvPr/>
        </p:nvSpPr>
        <p:spPr>
          <a:xfrm>
            <a:off x="7401026" y="4774116"/>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L4: </a:t>
            </a:r>
            <a:r>
              <a:rPr lang="ru-RU" sz="1400" u="none" strike="noStrike" cap="none" dirty="0"/>
              <a:t>удаляем стоп слова</a:t>
            </a:r>
          </a:p>
        </p:txBody>
      </p:sp>
      <p:sp>
        <p:nvSpPr>
          <p:cNvPr id="22" name="Callout: Down Arrow 21">
            <a:extLst>
              <a:ext uri="{FF2B5EF4-FFF2-40B4-BE49-F238E27FC236}">
                <a16:creationId xmlns:a16="http://schemas.microsoft.com/office/drawing/2014/main" id="{175B2827-187E-AB2D-19DB-05BFD21D3138}"/>
              </a:ext>
            </a:extLst>
          </p:cNvPr>
          <p:cNvSpPr/>
          <p:nvPr/>
        </p:nvSpPr>
        <p:spPr>
          <a:xfrm>
            <a:off x="7401026" y="5433015"/>
            <a:ext cx="3349198" cy="417366"/>
          </a:xfrm>
          <a:prstGeom prst="downArrowCallout">
            <a:avLst>
              <a:gd name="adj1" fmla="val 0"/>
              <a:gd name="adj2" fmla="val 98355"/>
              <a:gd name="adj3" fmla="val 0"/>
              <a:gd name="adj4"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L5: </a:t>
            </a:r>
            <a:r>
              <a:rPr lang="ru-RU" sz="1400" u="none" strike="noStrike" cap="none" dirty="0"/>
              <a:t>стемминг</a:t>
            </a:r>
          </a:p>
        </p:txBody>
      </p:sp>
      <p:sp>
        <p:nvSpPr>
          <p:cNvPr id="23" name="Arrow: Curved Left 22">
            <a:extLst>
              <a:ext uri="{FF2B5EF4-FFF2-40B4-BE49-F238E27FC236}">
                <a16:creationId xmlns:a16="http://schemas.microsoft.com/office/drawing/2014/main" id="{BFAF124A-A4AE-8661-82DF-5C4837C4FD5C}"/>
              </a:ext>
            </a:extLst>
          </p:cNvPr>
          <p:cNvSpPr/>
          <p:nvPr/>
        </p:nvSpPr>
        <p:spPr>
          <a:xfrm>
            <a:off x="10750224" y="4083485"/>
            <a:ext cx="731520" cy="1766896"/>
          </a:xfrm>
          <a:prstGeom prst="curvedLeftArrow">
            <a:avLst>
              <a:gd name="adj1" fmla="val 25000"/>
              <a:gd name="adj2" fmla="val 5690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571548668"/>
      </p:ext>
    </p:extLst>
  </p:cSld>
  <p:clrMapOvr>
    <a:masterClrMapping/>
  </p:clrMapOvr>
</p:sld>
</file>

<file path=ppt/theme/theme1.xml><?xml version="1.0" encoding="utf-8"?>
<a:theme xmlns:a="http://schemas.openxmlformats.org/drawingml/2006/main" name="IU">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1468</TotalTime>
  <Words>1812</Words>
  <Application>Microsoft Office PowerPoint</Application>
  <PresentationFormat>Widescreen</PresentationFormat>
  <Paragraphs>257</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Noto Sans</vt:lpstr>
      <vt:lpstr>IU</vt:lpstr>
      <vt:lpstr>Решить задачу DaNetQA / BoolQ</vt:lpstr>
      <vt:lpstr>Цель:   Провести анализ задачи DaNetQA - boolQ для русскоязычного набора данных.  Проанализировать существующие решения и попытаться воспроизвести результат.  Задачи  в рамках сессий:   - изучить набор данных; - изучить существующие решения; - обработать данные; - воспроизвести две модели и обучить их на подготовленном наборе данных; - сравнить полученные результаты.</vt:lpstr>
      <vt:lpstr>Класс задач NLP</vt:lpstr>
      <vt:lpstr>DaNetQA – задача NLP бинарной классификации</vt:lpstr>
      <vt:lpstr>Данные</vt:lpstr>
      <vt:lpstr>Анализ данных</vt:lpstr>
      <vt:lpstr>Очистка данных</vt:lpstr>
      <vt:lpstr>Очистка данных</vt:lpstr>
      <vt:lpstr>Изменение длины в символах и словах</vt:lpstr>
      <vt:lpstr>Семантический анализ данных</vt:lpstr>
      <vt:lpstr>Кортежи с низкой корреляцией</vt:lpstr>
      <vt:lpstr>Существующие решения</vt:lpstr>
      <vt:lpstr>Encoder + LogisticRegression  для решения задачи DaNetQA</vt:lpstr>
      <vt:lpstr>Fine-Tune (Ru)BERT для решения задачи DaNetQA</vt:lpstr>
      <vt:lpstr>Конфигурация обучения модели</vt:lpstr>
      <vt:lpstr>План проведения экспериментов</vt:lpstr>
      <vt:lpstr>Clean Level = 0, Accuracy</vt:lpstr>
      <vt:lpstr>Clean Level = 0, Loss</vt:lpstr>
      <vt:lpstr>Clean Level = 1, Accuracy</vt:lpstr>
      <vt:lpstr>Clean Level = 1, Loss</vt:lpstr>
      <vt:lpstr>Clean Level = 2, Accuracy</vt:lpstr>
      <vt:lpstr>Clean Level = 2, Loss</vt:lpstr>
      <vt:lpstr>Clean Level = 3, Accuracy</vt:lpstr>
      <vt:lpstr>Clean Level = 3, Loss</vt:lpstr>
      <vt:lpstr>Clean Level = 4, Accuracy</vt:lpstr>
      <vt:lpstr>Clean Level = 4, Loss</vt:lpstr>
      <vt:lpstr>Clean Level = 5, Accuracy</vt:lpstr>
      <vt:lpstr>Clean Level = 5, Loss</vt:lpstr>
      <vt:lpstr>Лучшая модель</vt:lpstr>
      <vt:lpstr>Список литературы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Решить задачу DaNetQA / BoolQ</dc:title>
  <dc:creator>Ольга Саетгареева</dc:creator>
  <cp:lastModifiedBy>Леушкин Антон Дмитриевич</cp:lastModifiedBy>
  <cp:revision>10</cp:revision>
  <dcterms:created xsi:type="dcterms:W3CDTF">2018-09-03T06:41:35Z</dcterms:created>
  <dcterms:modified xsi:type="dcterms:W3CDTF">2022-11-10T17:20:21Z</dcterms:modified>
</cp:coreProperties>
</file>